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57" r:id="rId3"/>
    <p:sldId id="266" r:id="rId4"/>
    <p:sldId id="269" r:id="rId5"/>
    <p:sldId id="270" r:id="rId6"/>
    <p:sldId id="271" r:id="rId7"/>
    <p:sldId id="272" r:id="rId8"/>
    <p:sldId id="263" r:id="rId9"/>
    <p:sldId id="268" r:id="rId10"/>
    <p:sldId id="277" r:id="rId11"/>
    <p:sldId id="276" r:id="rId12"/>
    <p:sldId id="278" r:id="rId13"/>
    <p:sldId id="279" r:id="rId14"/>
    <p:sldId id="280" r:id="rId15"/>
    <p:sldId id="281" r:id="rId16"/>
    <p:sldId id="282" r:id="rId17"/>
    <p:sldId id="283" r:id="rId18"/>
    <p:sldId id="274" r:id="rId19"/>
    <p:sldId id="284" r:id="rId20"/>
    <p:sldId id="285" r:id="rId21"/>
    <p:sldId id="275" r:id="rId22"/>
    <p:sldId id="286" r:id="rId23"/>
    <p:sldId id="291" r:id="rId24"/>
    <p:sldId id="287" r:id="rId25"/>
    <p:sldId id="292" r:id="rId26"/>
    <p:sldId id="289" r:id="rId27"/>
    <p:sldId id="273" r:id="rId28"/>
    <p:sldId id="290" r:id="rId29"/>
    <p:sldId id="293" r:id="rId30"/>
    <p:sldId id="326"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8" r:id="rId64"/>
    <p:sldId id="329" r:id="rId65"/>
    <p:sldId id="330" r:id="rId66"/>
    <p:sldId id="331" r:id="rId67"/>
    <p:sldId id="332" r:id="rId68"/>
    <p:sldId id="333" r:id="rId69"/>
    <p:sldId id="334" r:id="rId70"/>
    <p:sldId id="335"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6486" autoAdjust="0"/>
  </p:normalViewPr>
  <p:slideViewPr>
    <p:cSldViewPr snapToGrid="0">
      <p:cViewPr varScale="1">
        <p:scale>
          <a:sx n="160" d="100"/>
          <a:sy n="160" d="100"/>
        </p:scale>
        <p:origin x="171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83B10-4AFC-444E-A2FB-9E8E149BD40A}" type="datetimeFigureOut">
              <a:rPr lang="en-US" smtClean="0"/>
              <a:t>2/24/2022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FEB3D-3DA2-4474-AB58-9A7D56BBFD54}" type="slidenum">
              <a:rPr lang="en-US" smtClean="0"/>
              <a:t>‹#›</a:t>
            </a:fld>
            <a:endParaRPr lang="en-US"/>
          </a:p>
        </p:txBody>
      </p:sp>
    </p:spTree>
    <p:extLst>
      <p:ext uri="{BB962C8B-B14F-4D97-AF65-F5344CB8AC3E}">
        <p14:creationId xmlns:p14="http://schemas.microsoft.com/office/powerpoint/2010/main" val="3278454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4</a:t>
            </a:fld>
            <a:endParaRPr lang="en-US"/>
          </a:p>
        </p:txBody>
      </p:sp>
    </p:spTree>
    <p:extLst>
      <p:ext uri="{BB962C8B-B14F-4D97-AF65-F5344CB8AC3E}">
        <p14:creationId xmlns:p14="http://schemas.microsoft.com/office/powerpoint/2010/main" val="3473336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31</a:t>
            </a:fld>
            <a:endParaRPr lang="en-US"/>
          </a:p>
        </p:txBody>
      </p:sp>
    </p:spTree>
    <p:extLst>
      <p:ext uri="{BB962C8B-B14F-4D97-AF65-F5344CB8AC3E}">
        <p14:creationId xmlns:p14="http://schemas.microsoft.com/office/powerpoint/2010/main" val="66254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32</a:t>
            </a:fld>
            <a:endParaRPr lang="en-US"/>
          </a:p>
        </p:txBody>
      </p:sp>
    </p:spTree>
    <p:extLst>
      <p:ext uri="{BB962C8B-B14F-4D97-AF65-F5344CB8AC3E}">
        <p14:creationId xmlns:p14="http://schemas.microsoft.com/office/powerpoint/2010/main" val="32548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33</a:t>
            </a:fld>
            <a:endParaRPr lang="en-US"/>
          </a:p>
        </p:txBody>
      </p:sp>
    </p:spTree>
    <p:extLst>
      <p:ext uri="{BB962C8B-B14F-4D97-AF65-F5344CB8AC3E}">
        <p14:creationId xmlns:p14="http://schemas.microsoft.com/office/powerpoint/2010/main" val="292407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34</a:t>
            </a:fld>
            <a:endParaRPr lang="en-US"/>
          </a:p>
        </p:txBody>
      </p:sp>
    </p:spTree>
    <p:extLst>
      <p:ext uri="{BB962C8B-B14F-4D97-AF65-F5344CB8AC3E}">
        <p14:creationId xmlns:p14="http://schemas.microsoft.com/office/powerpoint/2010/main" val="86846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35</a:t>
            </a:fld>
            <a:endParaRPr lang="en-US"/>
          </a:p>
        </p:txBody>
      </p:sp>
    </p:spTree>
    <p:extLst>
      <p:ext uri="{BB962C8B-B14F-4D97-AF65-F5344CB8AC3E}">
        <p14:creationId xmlns:p14="http://schemas.microsoft.com/office/powerpoint/2010/main" val="1457877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36</a:t>
            </a:fld>
            <a:endParaRPr lang="en-US"/>
          </a:p>
        </p:txBody>
      </p:sp>
    </p:spTree>
    <p:extLst>
      <p:ext uri="{BB962C8B-B14F-4D97-AF65-F5344CB8AC3E}">
        <p14:creationId xmlns:p14="http://schemas.microsoft.com/office/powerpoint/2010/main" val="1003549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37</a:t>
            </a:fld>
            <a:endParaRPr lang="en-US"/>
          </a:p>
        </p:txBody>
      </p:sp>
    </p:spTree>
    <p:extLst>
      <p:ext uri="{BB962C8B-B14F-4D97-AF65-F5344CB8AC3E}">
        <p14:creationId xmlns:p14="http://schemas.microsoft.com/office/powerpoint/2010/main" val="34703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38</a:t>
            </a:fld>
            <a:endParaRPr lang="en-US"/>
          </a:p>
        </p:txBody>
      </p:sp>
    </p:spTree>
    <p:extLst>
      <p:ext uri="{BB962C8B-B14F-4D97-AF65-F5344CB8AC3E}">
        <p14:creationId xmlns:p14="http://schemas.microsoft.com/office/powerpoint/2010/main" val="327637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39</a:t>
            </a:fld>
            <a:endParaRPr lang="en-US"/>
          </a:p>
        </p:txBody>
      </p:sp>
    </p:spTree>
    <p:extLst>
      <p:ext uri="{BB962C8B-B14F-4D97-AF65-F5344CB8AC3E}">
        <p14:creationId xmlns:p14="http://schemas.microsoft.com/office/powerpoint/2010/main" val="1172597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40</a:t>
            </a:fld>
            <a:endParaRPr lang="en-US"/>
          </a:p>
        </p:txBody>
      </p:sp>
    </p:spTree>
    <p:extLst>
      <p:ext uri="{BB962C8B-B14F-4D97-AF65-F5344CB8AC3E}">
        <p14:creationId xmlns:p14="http://schemas.microsoft.com/office/powerpoint/2010/main" val="265075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10</a:t>
            </a:fld>
            <a:endParaRPr lang="en-US"/>
          </a:p>
        </p:txBody>
      </p:sp>
    </p:spTree>
    <p:extLst>
      <p:ext uri="{BB962C8B-B14F-4D97-AF65-F5344CB8AC3E}">
        <p14:creationId xmlns:p14="http://schemas.microsoft.com/office/powerpoint/2010/main" val="58722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41</a:t>
            </a:fld>
            <a:endParaRPr lang="en-US"/>
          </a:p>
        </p:txBody>
      </p:sp>
    </p:spTree>
    <p:extLst>
      <p:ext uri="{BB962C8B-B14F-4D97-AF65-F5344CB8AC3E}">
        <p14:creationId xmlns:p14="http://schemas.microsoft.com/office/powerpoint/2010/main" val="382092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42</a:t>
            </a:fld>
            <a:endParaRPr lang="en-US"/>
          </a:p>
        </p:txBody>
      </p:sp>
    </p:spTree>
    <p:extLst>
      <p:ext uri="{BB962C8B-B14F-4D97-AF65-F5344CB8AC3E}">
        <p14:creationId xmlns:p14="http://schemas.microsoft.com/office/powerpoint/2010/main" val="84181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43</a:t>
            </a:fld>
            <a:endParaRPr lang="en-US"/>
          </a:p>
        </p:txBody>
      </p:sp>
    </p:spTree>
    <p:extLst>
      <p:ext uri="{BB962C8B-B14F-4D97-AF65-F5344CB8AC3E}">
        <p14:creationId xmlns:p14="http://schemas.microsoft.com/office/powerpoint/2010/main" val="267645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44</a:t>
            </a:fld>
            <a:endParaRPr lang="en-US"/>
          </a:p>
        </p:txBody>
      </p:sp>
    </p:spTree>
    <p:extLst>
      <p:ext uri="{BB962C8B-B14F-4D97-AF65-F5344CB8AC3E}">
        <p14:creationId xmlns:p14="http://schemas.microsoft.com/office/powerpoint/2010/main" val="1760708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45</a:t>
            </a:fld>
            <a:endParaRPr lang="en-US"/>
          </a:p>
        </p:txBody>
      </p:sp>
    </p:spTree>
    <p:extLst>
      <p:ext uri="{BB962C8B-B14F-4D97-AF65-F5344CB8AC3E}">
        <p14:creationId xmlns:p14="http://schemas.microsoft.com/office/powerpoint/2010/main" val="2949004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46</a:t>
            </a:fld>
            <a:endParaRPr lang="en-US"/>
          </a:p>
        </p:txBody>
      </p:sp>
    </p:spTree>
    <p:extLst>
      <p:ext uri="{BB962C8B-B14F-4D97-AF65-F5344CB8AC3E}">
        <p14:creationId xmlns:p14="http://schemas.microsoft.com/office/powerpoint/2010/main" val="1475683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47</a:t>
            </a:fld>
            <a:endParaRPr lang="en-US"/>
          </a:p>
        </p:txBody>
      </p:sp>
    </p:spTree>
    <p:extLst>
      <p:ext uri="{BB962C8B-B14F-4D97-AF65-F5344CB8AC3E}">
        <p14:creationId xmlns:p14="http://schemas.microsoft.com/office/powerpoint/2010/main" val="284320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48</a:t>
            </a:fld>
            <a:endParaRPr lang="en-US"/>
          </a:p>
        </p:txBody>
      </p:sp>
    </p:spTree>
    <p:extLst>
      <p:ext uri="{BB962C8B-B14F-4D97-AF65-F5344CB8AC3E}">
        <p14:creationId xmlns:p14="http://schemas.microsoft.com/office/powerpoint/2010/main" val="2380252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49</a:t>
            </a:fld>
            <a:endParaRPr lang="en-US"/>
          </a:p>
        </p:txBody>
      </p:sp>
    </p:spTree>
    <p:extLst>
      <p:ext uri="{BB962C8B-B14F-4D97-AF65-F5344CB8AC3E}">
        <p14:creationId xmlns:p14="http://schemas.microsoft.com/office/powerpoint/2010/main" val="161624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50</a:t>
            </a:fld>
            <a:endParaRPr lang="en-US"/>
          </a:p>
        </p:txBody>
      </p:sp>
    </p:spTree>
    <p:extLst>
      <p:ext uri="{BB962C8B-B14F-4D97-AF65-F5344CB8AC3E}">
        <p14:creationId xmlns:p14="http://schemas.microsoft.com/office/powerpoint/2010/main" val="274604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Edges are straight line</a:t>
            </a:r>
          </a:p>
          <a:p>
            <a:endParaRPr lang="en-US"/>
          </a:p>
          <a:p>
            <a:endParaRPr lang="en-US"/>
          </a:p>
        </p:txBody>
      </p:sp>
      <p:sp>
        <p:nvSpPr>
          <p:cNvPr id="4" name="Slide Number Placeholder 3"/>
          <p:cNvSpPr>
            <a:spLocks noGrp="1"/>
          </p:cNvSpPr>
          <p:nvPr>
            <p:ph type="sldNum" sz="quarter" idx="10"/>
          </p:nvPr>
        </p:nvSpPr>
        <p:spPr/>
        <p:txBody>
          <a:bodyPr/>
          <a:lstStyle/>
          <a:p>
            <a:fld id="{C1BFEB3D-3DA2-4474-AB58-9A7D56BBFD54}" type="slidenum">
              <a:rPr lang="en-US" smtClean="0"/>
              <a:t>13</a:t>
            </a:fld>
            <a:endParaRPr lang="en-US"/>
          </a:p>
        </p:txBody>
      </p:sp>
    </p:spTree>
    <p:extLst>
      <p:ext uri="{BB962C8B-B14F-4D97-AF65-F5344CB8AC3E}">
        <p14:creationId xmlns:p14="http://schemas.microsoft.com/office/powerpoint/2010/main" val="104606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51</a:t>
            </a:fld>
            <a:endParaRPr lang="en-US"/>
          </a:p>
        </p:txBody>
      </p:sp>
    </p:spTree>
    <p:extLst>
      <p:ext uri="{BB962C8B-B14F-4D97-AF65-F5344CB8AC3E}">
        <p14:creationId xmlns:p14="http://schemas.microsoft.com/office/powerpoint/2010/main" val="4170634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52</a:t>
            </a:fld>
            <a:endParaRPr lang="en-US"/>
          </a:p>
        </p:txBody>
      </p:sp>
    </p:spTree>
    <p:extLst>
      <p:ext uri="{BB962C8B-B14F-4D97-AF65-F5344CB8AC3E}">
        <p14:creationId xmlns:p14="http://schemas.microsoft.com/office/powerpoint/2010/main" val="2096774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53</a:t>
            </a:fld>
            <a:endParaRPr lang="en-US"/>
          </a:p>
        </p:txBody>
      </p:sp>
    </p:spTree>
    <p:extLst>
      <p:ext uri="{BB962C8B-B14F-4D97-AF65-F5344CB8AC3E}">
        <p14:creationId xmlns:p14="http://schemas.microsoft.com/office/powerpoint/2010/main" val="4260249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54</a:t>
            </a:fld>
            <a:endParaRPr lang="en-US"/>
          </a:p>
        </p:txBody>
      </p:sp>
    </p:spTree>
    <p:extLst>
      <p:ext uri="{BB962C8B-B14F-4D97-AF65-F5344CB8AC3E}">
        <p14:creationId xmlns:p14="http://schemas.microsoft.com/office/powerpoint/2010/main" val="1624365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55</a:t>
            </a:fld>
            <a:endParaRPr lang="en-US"/>
          </a:p>
        </p:txBody>
      </p:sp>
    </p:spTree>
    <p:extLst>
      <p:ext uri="{BB962C8B-B14F-4D97-AF65-F5344CB8AC3E}">
        <p14:creationId xmlns:p14="http://schemas.microsoft.com/office/powerpoint/2010/main" val="3898282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56</a:t>
            </a:fld>
            <a:endParaRPr lang="en-US"/>
          </a:p>
        </p:txBody>
      </p:sp>
    </p:spTree>
    <p:extLst>
      <p:ext uri="{BB962C8B-B14F-4D97-AF65-F5344CB8AC3E}">
        <p14:creationId xmlns:p14="http://schemas.microsoft.com/office/powerpoint/2010/main" val="141990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57</a:t>
            </a:fld>
            <a:endParaRPr lang="en-US"/>
          </a:p>
        </p:txBody>
      </p:sp>
    </p:spTree>
    <p:extLst>
      <p:ext uri="{BB962C8B-B14F-4D97-AF65-F5344CB8AC3E}">
        <p14:creationId xmlns:p14="http://schemas.microsoft.com/office/powerpoint/2010/main" val="464328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58</a:t>
            </a:fld>
            <a:endParaRPr lang="en-US"/>
          </a:p>
        </p:txBody>
      </p:sp>
    </p:spTree>
    <p:extLst>
      <p:ext uri="{BB962C8B-B14F-4D97-AF65-F5344CB8AC3E}">
        <p14:creationId xmlns:p14="http://schemas.microsoft.com/office/powerpoint/2010/main" val="3326468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59</a:t>
            </a:fld>
            <a:endParaRPr lang="en-US"/>
          </a:p>
        </p:txBody>
      </p:sp>
    </p:spTree>
    <p:extLst>
      <p:ext uri="{BB962C8B-B14F-4D97-AF65-F5344CB8AC3E}">
        <p14:creationId xmlns:p14="http://schemas.microsoft.com/office/powerpoint/2010/main" val="323592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60</a:t>
            </a:fld>
            <a:endParaRPr lang="en-US"/>
          </a:p>
        </p:txBody>
      </p:sp>
    </p:spTree>
    <p:extLst>
      <p:ext uri="{BB962C8B-B14F-4D97-AF65-F5344CB8AC3E}">
        <p14:creationId xmlns:p14="http://schemas.microsoft.com/office/powerpoint/2010/main" val="36720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21</a:t>
            </a:fld>
            <a:endParaRPr lang="en-US"/>
          </a:p>
        </p:txBody>
      </p:sp>
    </p:spTree>
    <p:extLst>
      <p:ext uri="{BB962C8B-B14F-4D97-AF65-F5344CB8AC3E}">
        <p14:creationId xmlns:p14="http://schemas.microsoft.com/office/powerpoint/2010/main" val="1065892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61</a:t>
            </a:fld>
            <a:endParaRPr lang="en-US"/>
          </a:p>
        </p:txBody>
      </p:sp>
    </p:spTree>
    <p:extLst>
      <p:ext uri="{BB962C8B-B14F-4D97-AF65-F5344CB8AC3E}">
        <p14:creationId xmlns:p14="http://schemas.microsoft.com/office/powerpoint/2010/main" val="1295674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62</a:t>
            </a:fld>
            <a:endParaRPr lang="en-US"/>
          </a:p>
        </p:txBody>
      </p:sp>
    </p:spTree>
    <p:extLst>
      <p:ext uri="{BB962C8B-B14F-4D97-AF65-F5344CB8AC3E}">
        <p14:creationId xmlns:p14="http://schemas.microsoft.com/office/powerpoint/2010/main" val="400736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63</a:t>
            </a:fld>
            <a:endParaRPr lang="en-US"/>
          </a:p>
        </p:txBody>
      </p:sp>
    </p:spTree>
    <p:extLst>
      <p:ext uri="{BB962C8B-B14F-4D97-AF65-F5344CB8AC3E}">
        <p14:creationId xmlns:p14="http://schemas.microsoft.com/office/powerpoint/2010/main" val="219003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64</a:t>
            </a:fld>
            <a:endParaRPr lang="en-US"/>
          </a:p>
        </p:txBody>
      </p:sp>
    </p:spTree>
    <p:extLst>
      <p:ext uri="{BB962C8B-B14F-4D97-AF65-F5344CB8AC3E}">
        <p14:creationId xmlns:p14="http://schemas.microsoft.com/office/powerpoint/2010/main" val="390051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65</a:t>
            </a:fld>
            <a:endParaRPr lang="en-US"/>
          </a:p>
        </p:txBody>
      </p:sp>
    </p:spTree>
    <p:extLst>
      <p:ext uri="{BB962C8B-B14F-4D97-AF65-F5344CB8AC3E}">
        <p14:creationId xmlns:p14="http://schemas.microsoft.com/office/powerpoint/2010/main" val="181606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66</a:t>
            </a:fld>
            <a:endParaRPr lang="en-US"/>
          </a:p>
        </p:txBody>
      </p:sp>
    </p:spTree>
    <p:extLst>
      <p:ext uri="{BB962C8B-B14F-4D97-AF65-F5344CB8AC3E}">
        <p14:creationId xmlns:p14="http://schemas.microsoft.com/office/powerpoint/2010/main" val="2233914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67</a:t>
            </a:fld>
            <a:endParaRPr lang="en-US"/>
          </a:p>
        </p:txBody>
      </p:sp>
    </p:spTree>
    <p:extLst>
      <p:ext uri="{BB962C8B-B14F-4D97-AF65-F5344CB8AC3E}">
        <p14:creationId xmlns:p14="http://schemas.microsoft.com/office/powerpoint/2010/main" val="2939370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68</a:t>
            </a:fld>
            <a:endParaRPr lang="en-US"/>
          </a:p>
        </p:txBody>
      </p:sp>
    </p:spTree>
    <p:extLst>
      <p:ext uri="{BB962C8B-B14F-4D97-AF65-F5344CB8AC3E}">
        <p14:creationId xmlns:p14="http://schemas.microsoft.com/office/powerpoint/2010/main" val="4255142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69</a:t>
            </a:fld>
            <a:endParaRPr lang="en-US"/>
          </a:p>
        </p:txBody>
      </p:sp>
    </p:spTree>
    <p:extLst>
      <p:ext uri="{BB962C8B-B14F-4D97-AF65-F5344CB8AC3E}">
        <p14:creationId xmlns:p14="http://schemas.microsoft.com/office/powerpoint/2010/main" val="383394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70</a:t>
            </a:fld>
            <a:endParaRPr lang="en-US"/>
          </a:p>
        </p:txBody>
      </p:sp>
    </p:spTree>
    <p:extLst>
      <p:ext uri="{BB962C8B-B14F-4D97-AF65-F5344CB8AC3E}">
        <p14:creationId xmlns:p14="http://schemas.microsoft.com/office/powerpoint/2010/main" val="55331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25</a:t>
            </a:fld>
            <a:endParaRPr lang="en-US"/>
          </a:p>
        </p:txBody>
      </p:sp>
    </p:spTree>
    <p:extLst>
      <p:ext uri="{BB962C8B-B14F-4D97-AF65-F5344CB8AC3E}">
        <p14:creationId xmlns:p14="http://schemas.microsoft.com/office/powerpoint/2010/main" val="357679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26</a:t>
            </a:fld>
            <a:endParaRPr lang="en-US"/>
          </a:p>
        </p:txBody>
      </p:sp>
    </p:spTree>
    <p:extLst>
      <p:ext uri="{BB962C8B-B14F-4D97-AF65-F5344CB8AC3E}">
        <p14:creationId xmlns:p14="http://schemas.microsoft.com/office/powerpoint/2010/main" val="130571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28</a:t>
            </a:fld>
            <a:endParaRPr lang="en-US"/>
          </a:p>
        </p:txBody>
      </p:sp>
    </p:spTree>
    <p:extLst>
      <p:ext uri="{BB962C8B-B14F-4D97-AF65-F5344CB8AC3E}">
        <p14:creationId xmlns:p14="http://schemas.microsoft.com/office/powerpoint/2010/main" val="206603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29</a:t>
            </a:fld>
            <a:endParaRPr lang="en-US"/>
          </a:p>
        </p:txBody>
      </p:sp>
    </p:spTree>
    <p:extLst>
      <p:ext uri="{BB962C8B-B14F-4D97-AF65-F5344CB8AC3E}">
        <p14:creationId xmlns:p14="http://schemas.microsoft.com/office/powerpoint/2010/main" val="2844451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Parameters, Input map: some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Continuous state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Collision state penalty?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BFEB3D-3DA2-4474-AB58-9A7D56BBFD54}" type="slidenum">
              <a:rPr lang="en-US" smtClean="0"/>
              <a:t>30</a:t>
            </a:fld>
            <a:endParaRPr lang="en-US"/>
          </a:p>
        </p:txBody>
      </p:sp>
    </p:spTree>
    <p:extLst>
      <p:ext uri="{BB962C8B-B14F-4D97-AF65-F5344CB8AC3E}">
        <p14:creationId xmlns:p14="http://schemas.microsoft.com/office/powerpoint/2010/main" val="184385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18568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42031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62955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4A2CB-AB09-4F27-B9F7-C28CCE07D0C8}"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98443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E4A2CB-AB09-4F27-B9F7-C28CCE07D0C8}" type="datetimeFigureOut">
              <a:rPr lang="en-US" smtClean="0"/>
              <a:t>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29928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E4A2CB-AB09-4F27-B9F7-C28CCE07D0C8}"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3174098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E4A2CB-AB09-4F27-B9F7-C28CCE07D0C8}" type="datetimeFigureOut">
              <a:rPr lang="en-US" smtClean="0"/>
              <a:t>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58014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E4A2CB-AB09-4F27-B9F7-C28CCE07D0C8}" type="datetimeFigureOut">
              <a:rPr lang="en-US" smtClean="0"/>
              <a:t>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57469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4A2CB-AB09-4F27-B9F7-C28CCE07D0C8}" type="datetimeFigureOut">
              <a:rPr lang="en-US" smtClean="0"/>
              <a:t>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285735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74067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E4A2CB-AB09-4F27-B9F7-C28CCE07D0C8}" type="datetimeFigureOut">
              <a:rPr lang="en-US" smtClean="0"/>
              <a:t>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A5A22E-4EDB-4AA0-BD1F-A1B99B7AF06E}" type="slidenum">
              <a:rPr lang="en-US" smtClean="0"/>
              <a:t>‹#›</a:t>
            </a:fld>
            <a:endParaRPr lang="en-US"/>
          </a:p>
        </p:txBody>
      </p:sp>
    </p:spTree>
    <p:extLst>
      <p:ext uri="{BB962C8B-B14F-4D97-AF65-F5344CB8AC3E}">
        <p14:creationId xmlns:p14="http://schemas.microsoft.com/office/powerpoint/2010/main" val="16031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4A2CB-AB09-4F27-B9F7-C28CCE07D0C8}" type="datetimeFigureOut">
              <a:rPr lang="en-US" smtClean="0"/>
              <a:t>2/24/2022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5A22E-4EDB-4AA0-BD1F-A1B99B7AF06E}" type="slidenum">
              <a:rPr lang="en-US" smtClean="0"/>
              <a:t>‹#›</a:t>
            </a:fld>
            <a:endParaRPr lang="en-US"/>
          </a:p>
        </p:txBody>
      </p:sp>
    </p:spTree>
    <p:extLst>
      <p:ext uri="{BB962C8B-B14F-4D97-AF65-F5344CB8AC3E}">
        <p14:creationId xmlns:p14="http://schemas.microsoft.com/office/powerpoint/2010/main" val="3170003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28.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notesSlide" Target="../notesSlides/notesSlide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2.xml"/><Relationship Id="rId5" Type="http://schemas.openxmlformats.org/officeDocument/2006/relationships/tags" Target="../tags/tag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8" Type="http://schemas.openxmlformats.org/officeDocument/2006/relationships/image" Target="../media/image16.png"/><Relationship Id="rId21" Type="http://schemas.openxmlformats.org/officeDocument/2006/relationships/image" Target="../media/image19.png"/><Relationship Id="rId17" Type="http://schemas.openxmlformats.org/officeDocument/2006/relationships/image" Target="../media/image5.png"/><Relationship Id="rId16" Type="http://schemas.openxmlformats.org/officeDocument/2006/relationships/image" Target="../media/image52.png"/><Relationship Id="rId20" Type="http://schemas.openxmlformats.org/officeDocument/2006/relationships/image" Target="../media/image18.png"/><Relationship Id="rId1" Type="http://schemas.openxmlformats.org/officeDocument/2006/relationships/slideLayout" Target="../slideLayouts/slideLayout2.xml"/><Relationship Id="rId24" Type="http://schemas.openxmlformats.org/officeDocument/2006/relationships/image" Target="../media/image54.png"/><Relationship Id="rId15" Type="http://schemas.openxmlformats.org/officeDocument/2006/relationships/image" Target="../media/image51.png"/><Relationship Id="rId23" Type="http://schemas.openxmlformats.org/officeDocument/2006/relationships/image" Target="../media/image53.png"/><Relationship Id="rId19" Type="http://schemas.openxmlformats.org/officeDocument/2006/relationships/image" Target="../media/image17.png"/><Relationship Id="rId22"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936" y="2156223"/>
            <a:ext cx="7629525" cy="444102"/>
          </a:xfrm>
        </p:spPr>
        <p:txBody>
          <a:bodyPr>
            <a:noAutofit/>
          </a:bodyPr>
          <a:lstStyle/>
          <a:p>
            <a:r>
              <a:rPr lang="en-US" sz="3200" dirty="0"/>
              <a:t>Risk-Aware UAV-UGV periodic Rendezvous</a:t>
            </a:r>
          </a:p>
        </p:txBody>
      </p:sp>
      <p:sp>
        <p:nvSpPr>
          <p:cNvPr id="4" name="TextBox 3"/>
          <p:cNvSpPr txBox="1"/>
          <p:nvPr/>
        </p:nvSpPr>
        <p:spPr>
          <a:xfrm>
            <a:off x="3701562" y="3358661"/>
            <a:ext cx="4158762" cy="369277"/>
          </a:xfrm>
          <a:prstGeom prst="rect">
            <a:avLst/>
          </a:prstGeom>
          <a:noFill/>
        </p:spPr>
        <p:txBody>
          <a:bodyPr wrap="square" rtlCol="0">
            <a:spAutoFit/>
          </a:bodyPr>
          <a:lstStyle/>
          <a:p>
            <a:r>
              <a:rPr lang="en-US" dirty="0"/>
              <a:t>Guangyao Shi </a:t>
            </a:r>
          </a:p>
        </p:txBody>
      </p:sp>
    </p:spTree>
    <p:extLst>
      <p:ext uri="{BB962C8B-B14F-4D97-AF65-F5344CB8AC3E}">
        <p14:creationId xmlns:p14="http://schemas.microsoft.com/office/powerpoint/2010/main" val="3459042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624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50498" y="1431984"/>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sp>
        <p:nvSpPr>
          <p:cNvPr id="101" name="TextBox 100"/>
          <p:cNvSpPr txBox="1"/>
          <p:nvPr/>
        </p:nvSpPr>
        <p:spPr>
          <a:xfrm>
            <a:off x="750498" y="2334882"/>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Questions</a:t>
            </a:r>
          </a:p>
        </p:txBody>
      </p:sp>
      <p:sp>
        <p:nvSpPr>
          <p:cNvPr id="86" name="TextBox 85"/>
          <p:cNvSpPr txBox="1"/>
          <p:nvPr/>
        </p:nvSpPr>
        <p:spPr>
          <a:xfrm>
            <a:off x="1147313" y="2888964"/>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Is this a standard CMDP?  </a:t>
            </a:r>
          </a:p>
        </p:txBody>
      </p:sp>
      <p:sp>
        <p:nvSpPr>
          <p:cNvPr id="104" name="TextBox 103"/>
          <p:cNvSpPr txBox="1"/>
          <p:nvPr/>
        </p:nvSpPr>
        <p:spPr>
          <a:xfrm>
            <a:off x="1828800" y="3429000"/>
            <a:ext cx="7116793" cy="369332"/>
          </a:xfrm>
          <a:prstGeom prst="rect">
            <a:avLst/>
          </a:prstGeom>
          <a:noFill/>
        </p:spPr>
        <p:txBody>
          <a:bodyPr wrap="square" rtlCol="0">
            <a:spAutoFit/>
          </a:bodyPr>
          <a:lstStyle/>
          <a:p>
            <a:r>
              <a:rPr lang="en-US" dirty="0"/>
              <a:t>State: UAV (discrete), UGV (discrete but large),  energy(continuous)</a:t>
            </a:r>
          </a:p>
        </p:txBody>
      </p:sp>
      <p:sp>
        <p:nvSpPr>
          <p:cNvPr id="106" name="TextBox 105"/>
          <p:cNvSpPr txBox="1"/>
          <p:nvPr/>
        </p:nvSpPr>
        <p:spPr>
          <a:xfrm>
            <a:off x="1147313" y="3958253"/>
            <a:ext cx="533112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How to solve it?</a:t>
            </a:r>
          </a:p>
        </p:txBody>
      </p:sp>
      <p:sp>
        <p:nvSpPr>
          <p:cNvPr id="108" name="TextBox 107"/>
          <p:cNvSpPr txBox="1"/>
          <p:nvPr/>
        </p:nvSpPr>
        <p:spPr>
          <a:xfrm>
            <a:off x="1828800" y="4423361"/>
            <a:ext cx="7116793" cy="923330"/>
          </a:xfrm>
          <a:prstGeom prst="rect">
            <a:avLst/>
          </a:prstGeom>
          <a:noFill/>
        </p:spPr>
        <p:txBody>
          <a:bodyPr wrap="square" rtlCol="0">
            <a:spAutoFit/>
          </a:bodyPr>
          <a:lstStyle/>
          <a:p>
            <a:r>
              <a:rPr lang="en-US" dirty="0"/>
              <a:t>Linear programming</a:t>
            </a:r>
          </a:p>
          <a:p>
            <a:r>
              <a:rPr lang="en-US" dirty="0"/>
              <a:t>Dynamic programming</a:t>
            </a:r>
          </a:p>
          <a:p>
            <a:r>
              <a:rPr lang="en-US" dirty="0"/>
              <a:t>MCTS-based</a:t>
            </a:r>
          </a:p>
        </p:txBody>
      </p:sp>
    </p:spTree>
    <p:extLst>
      <p:ext uri="{BB962C8B-B14F-4D97-AF65-F5344CB8AC3E}">
        <p14:creationId xmlns:p14="http://schemas.microsoft.com/office/powerpoint/2010/main" val="3468441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732635" y="896777"/>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Offline or online?</a:t>
            </a:r>
          </a:p>
        </p:txBody>
      </p:sp>
      <p:pic>
        <p:nvPicPr>
          <p:cNvPr id="9"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248" y="1924858"/>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346" y="855188"/>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3771245" y="855188"/>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718493" y="1768125"/>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688611" y="23343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960541" y="19835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319316" y="17382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60616" y="201345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79691" y="23642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208316"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653189" y="236102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213670" y="242078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670870" y="263986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261420" y="244868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842445" y="2470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083745" y="294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448870" y="33692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808391" y="2976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718493" y="128424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85218" y="10796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95728" y="91420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68080" y="881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593425" y="12905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52880" y="15022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38680" y="14150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86111" y="13495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86199" y="15166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851245" y="207322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V="1">
            <a:off x="3685492" y="1485381"/>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36863" y="1443410"/>
            <a:ext cx="989108" cy="369332"/>
          </a:xfrm>
          <a:prstGeom prst="rect">
            <a:avLst/>
          </a:prstGeom>
          <a:noFill/>
        </p:spPr>
        <p:txBody>
          <a:bodyPr wrap="square" rtlCol="0">
            <a:spAutoFit/>
          </a:bodyPr>
          <a:lstStyle/>
          <a:p>
            <a:r>
              <a:rPr lang="en-US" altLang="zh-CN" dirty="0"/>
              <a:t>detour</a:t>
            </a:r>
            <a:endParaRPr lang="en-US" dirty="0"/>
          </a:p>
        </p:txBody>
      </p:sp>
      <p:sp>
        <p:nvSpPr>
          <p:cNvPr id="39" name="Freeform 38"/>
          <p:cNvSpPr/>
          <p:nvPr/>
        </p:nvSpPr>
        <p:spPr>
          <a:xfrm>
            <a:off x="4433977" y="1018231"/>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6196785" y="1535673"/>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672642" y="1918579"/>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4595633" y="1491376"/>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87547" y="3214835"/>
            <a:ext cx="7723301"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a:t>Back to the original question: is it possible to finish the path for the UAV? (Offline solution can answer this by a single run)</a:t>
            </a:r>
          </a:p>
          <a:p>
            <a:pPr marL="285750" indent="-285750">
              <a:buFont typeface="Wingdings" panose="05000000000000000000" pitchFamily="2" charset="2"/>
              <a:buChar char="§"/>
            </a:pPr>
            <a:r>
              <a:rPr lang="en-US" dirty="0"/>
              <a:t>UAV can fly for only for about 20 minutes. Does it have enough computational power to finish decision-making in a few seconds when it reaches a node?</a:t>
            </a:r>
          </a:p>
        </p:txBody>
      </p:sp>
    </p:spTree>
    <p:extLst>
      <p:ext uri="{BB962C8B-B14F-4D97-AF65-F5344CB8AC3E}">
        <p14:creationId xmlns:p14="http://schemas.microsoft.com/office/powerpoint/2010/main" val="3697845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87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sp>
        <p:nvSpPr>
          <p:cNvPr id="5" name="TextBox 4"/>
          <p:cNvSpPr txBox="1"/>
          <p:nvPr/>
        </p:nvSpPr>
        <p:spPr>
          <a:xfrm>
            <a:off x="690733" y="965819"/>
            <a:ext cx="61247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Overleaf formulation</a:t>
            </a:r>
          </a:p>
        </p:txBody>
      </p:sp>
      <p:pic>
        <p:nvPicPr>
          <p:cNvPr id="3" name="Picture 2"/>
          <p:cNvPicPr>
            <a:picLocks noChangeAspect="1"/>
          </p:cNvPicPr>
          <p:nvPr/>
        </p:nvPicPr>
        <p:blipFill>
          <a:blip r:embed="rId2"/>
          <a:stretch>
            <a:fillRect/>
          </a:stretch>
        </p:blipFill>
        <p:spPr>
          <a:xfrm>
            <a:off x="628650" y="1803868"/>
            <a:ext cx="3391966" cy="1525028"/>
          </a:xfrm>
          <a:prstGeom prst="rect">
            <a:avLst/>
          </a:prstGeom>
        </p:spPr>
      </p:pic>
      <p:pic>
        <p:nvPicPr>
          <p:cNvPr id="4" name="Picture 3"/>
          <p:cNvPicPr>
            <a:picLocks noChangeAspect="1"/>
          </p:cNvPicPr>
          <p:nvPr/>
        </p:nvPicPr>
        <p:blipFill>
          <a:blip r:embed="rId3"/>
          <a:stretch>
            <a:fillRect/>
          </a:stretch>
        </p:blipFill>
        <p:spPr>
          <a:xfrm>
            <a:off x="4468302" y="776941"/>
            <a:ext cx="3921541" cy="5920884"/>
          </a:xfrm>
          <a:prstGeom prst="rect">
            <a:avLst/>
          </a:prstGeom>
        </p:spPr>
      </p:pic>
    </p:spTree>
    <p:extLst>
      <p:ext uri="{BB962C8B-B14F-4D97-AF65-F5344CB8AC3E}">
        <p14:creationId xmlns:p14="http://schemas.microsoft.com/office/powerpoint/2010/main" val="110924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MCTS</a:t>
            </a:r>
            <a:r>
              <a:rPr lang="en-US" dirty="0"/>
              <a:t> based algorithm</a:t>
            </a:r>
          </a:p>
        </p:txBody>
      </p:sp>
    </p:spTree>
    <p:extLst>
      <p:ext uri="{BB962C8B-B14F-4D97-AF65-F5344CB8AC3E}">
        <p14:creationId xmlns:p14="http://schemas.microsoft.com/office/powerpoint/2010/main" val="82673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altLang="zh-CN" dirty="0"/>
              <a:t>Test case</a:t>
            </a:r>
            <a:endParaRPr lang="en-US" dirty="0"/>
          </a:p>
        </p:txBody>
      </p:sp>
      <p:pic>
        <p:nvPicPr>
          <p:cNvPr id="3" name="Picture 2"/>
          <p:cNvPicPr>
            <a:picLocks noChangeAspect="1"/>
          </p:cNvPicPr>
          <p:nvPr/>
        </p:nvPicPr>
        <p:blipFill>
          <a:blip r:embed="rId2"/>
          <a:stretch>
            <a:fillRect/>
          </a:stretch>
        </p:blipFill>
        <p:spPr>
          <a:xfrm>
            <a:off x="2400605" y="1127117"/>
            <a:ext cx="4701376" cy="3528000"/>
          </a:xfrm>
          <a:prstGeom prst="rect">
            <a:avLst/>
          </a:prstGeom>
        </p:spPr>
      </p:pic>
    </p:spTree>
    <p:extLst>
      <p:ext uri="{BB962C8B-B14F-4D97-AF65-F5344CB8AC3E}">
        <p14:creationId xmlns:p14="http://schemas.microsoft.com/office/powerpoint/2010/main" val="1068310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85" y="262883"/>
            <a:ext cx="7886700" cy="478935"/>
          </a:xfrm>
        </p:spPr>
        <p:txBody>
          <a:bodyPr>
            <a:normAutofit fontScale="90000"/>
          </a:bodyPr>
          <a:lstStyle/>
          <a:p>
            <a:r>
              <a:rPr lang="en-US" altLang="zh-CN" dirty="0"/>
              <a:t>Results and problems</a:t>
            </a:r>
            <a:endParaRPr lang="en-US" dirty="0"/>
          </a:p>
        </p:txBody>
      </p:sp>
      <p:pic>
        <p:nvPicPr>
          <p:cNvPr id="4" name="Picture 3"/>
          <p:cNvPicPr>
            <a:picLocks noChangeAspect="1"/>
          </p:cNvPicPr>
          <p:nvPr/>
        </p:nvPicPr>
        <p:blipFill>
          <a:blip r:embed="rId4"/>
          <a:stretch>
            <a:fillRect/>
          </a:stretch>
        </p:blipFill>
        <p:spPr>
          <a:xfrm>
            <a:off x="3114862" y="871538"/>
            <a:ext cx="3391966" cy="1525028"/>
          </a:xfrm>
          <a:prstGeom prst="rect">
            <a:avLst/>
          </a:prstGeom>
        </p:spPr>
      </p:pic>
      <p:pic>
        <p:nvPicPr>
          <p:cNvPr id="5" name="Picture 4" descr="\documentclass{article}&#10;\usepackage{amsmath}&#10;\pagestyle{empty}&#10;\begin{document}&#10;&#10;$$&#10;\delta = 0.2&#10;$$&#10;&#10;\end{document}" title="IguanaTex Bitmap Display"/>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67435" y="2946400"/>
            <a:ext cx="760381" cy="185905"/>
          </a:xfrm>
          <a:prstGeom prst="rect">
            <a:avLst/>
          </a:prstGeom>
        </p:spPr>
      </p:pic>
      <p:sp>
        <p:nvSpPr>
          <p:cNvPr id="6" name="TextBox 5"/>
          <p:cNvSpPr txBox="1"/>
          <p:nvPr/>
        </p:nvSpPr>
        <p:spPr>
          <a:xfrm>
            <a:off x="753035" y="3244334"/>
            <a:ext cx="3024094" cy="369332"/>
          </a:xfrm>
          <a:prstGeom prst="rect">
            <a:avLst/>
          </a:prstGeom>
          <a:noFill/>
        </p:spPr>
        <p:txBody>
          <a:bodyPr wrap="square" rtlCol="0">
            <a:spAutoFit/>
          </a:bodyPr>
          <a:lstStyle/>
          <a:p>
            <a:r>
              <a:rPr lang="en-US" dirty="0"/>
              <a:t>Very risk-sensitive to collision</a:t>
            </a:r>
          </a:p>
        </p:txBody>
      </p:sp>
      <p:pic>
        <p:nvPicPr>
          <p:cNvPr id="8" name="Picture 7" descr="\documentclass{article}&#10;\usepackage{amsmath}&#10;\pagestyle{empty}&#10;\begin{document}&#10;&#10;$$&#10;\delta = 0.5&#10;$$&#10;&#10;\end{document}" title="IguanaTex Bitmap Display"/>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08164" y="2946400"/>
            <a:ext cx="760381" cy="185905"/>
          </a:xfrm>
          <a:prstGeom prst="rect">
            <a:avLst/>
          </a:prstGeom>
        </p:spPr>
      </p:pic>
      <p:sp>
        <p:nvSpPr>
          <p:cNvPr id="9" name="TextBox 8"/>
          <p:cNvSpPr txBox="1"/>
          <p:nvPr/>
        </p:nvSpPr>
        <p:spPr>
          <a:xfrm>
            <a:off x="5339976" y="3240711"/>
            <a:ext cx="3024094" cy="369332"/>
          </a:xfrm>
          <a:prstGeom prst="rect">
            <a:avLst/>
          </a:prstGeom>
          <a:noFill/>
        </p:spPr>
        <p:txBody>
          <a:bodyPr wrap="square" rtlCol="0">
            <a:spAutoFit/>
          </a:bodyPr>
          <a:lstStyle/>
          <a:p>
            <a:r>
              <a:rPr lang="en-US"/>
              <a:t>Less </a:t>
            </a:r>
            <a:r>
              <a:rPr lang="en-US" dirty="0"/>
              <a:t>risk-sensitive to collision</a:t>
            </a:r>
          </a:p>
        </p:txBody>
      </p:sp>
    </p:spTree>
    <p:extLst>
      <p:ext uri="{BB962C8B-B14F-4D97-AF65-F5344CB8AC3E}">
        <p14:creationId xmlns:p14="http://schemas.microsoft.com/office/powerpoint/2010/main" val="35175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Example 1   CMDP</a:t>
            </a:r>
          </a:p>
        </p:txBody>
      </p:sp>
      <p:sp>
        <p:nvSpPr>
          <p:cNvPr id="5" name="Rectangle 4"/>
          <p:cNvSpPr/>
          <p:nvPr/>
        </p:nvSpPr>
        <p:spPr>
          <a:xfrm>
            <a:off x="1664899" y="1345721"/>
            <a:ext cx="5348377" cy="3597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96551" y="4140679"/>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66226" y="2881222"/>
            <a:ext cx="1216325" cy="879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90559" y="2119222"/>
            <a:ext cx="112143" cy="120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639683" y="2191109"/>
            <a:ext cx="3088257" cy="1958197"/>
          </a:xfrm>
          <a:custGeom>
            <a:avLst/>
            <a:gdLst>
              <a:gd name="connsiteX0" fmla="*/ 0 w 3088257"/>
              <a:gd name="connsiteY0" fmla="*/ 1958197 h 1958197"/>
              <a:gd name="connsiteX1" fmla="*/ 733245 w 3088257"/>
              <a:gd name="connsiteY1" fmla="*/ 672861 h 1958197"/>
              <a:gd name="connsiteX2" fmla="*/ 3088257 w 3088257"/>
              <a:gd name="connsiteY2" fmla="*/ 0 h 1958197"/>
            </a:gdLst>
            <a:ahLst/>
            <a:cxnLst>
              <a:cxn ang="0">
                <a:pos x="connsiteX0" y="connsiteY0"/>
              </a:cxn>
              <a:cxn ang="0">
                <a:pos x="connsiteX1" y="connsiteY1"/>
              </a:cxn>
              <a:cxn ang="0">
                <a:pos x="connsiteX2" y="connsiteY2"/>
              </a:cxn>
            </a:cxnLst>
            <a:rect l="l" t="t" r="r" b="b"/>
            <a:pathLst>
              <a:path w="3088257" h="1958197">
                <a:moveTo>
                  <a:pt x="0" y="1958197"/>
                </a:moveTo>
                <a:cubicBezTo>
                  <a:pt x="109268" y="1478712"/>
                  <a:pt x="218536" y="999227"/>
                  <a:pt x="733245" y="672861"/>
                </a:cubicBezTo>
                <a:cubicBezTo>
                  <a:pt x="1247955" y="346495"/>
                  <a:pt x="2688566" y="112143"/>
                  <a:pt x="308825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473246" y="2030251"/>
            <a:ext cx="3254694" cy="2162187"/>
          </a:xfrm>
          <a:custGeom>
            <a:avLst/>
            <a:gdLst>
              <a:gd name="connsiteX0" fmla="*/ 149184 w 3254694"/>
              <a:gd name="connsiteY0" fmla="*/ 2162187 h 2162187"/>
              <a:gd name="connsiteX1" fmla="*/ 356218 w 3254694"/>
              <a:gd name="connsiteY1" fmla="*/ 169485 h 2162187"/>
              <a:gd name="connsiteX2" fmla="*/ 3254694 w 3254694"/>
              <a:gd name="connsiteY2" fmla="*/ 109100 h 2162187"/>
              <a:gd name="connsiteX3" fmla="*/ 3254694 w 3254694"/>
              <a:gd name="connsiteY3" fmla="*/ 109100 h 2162187"/>
            </a:gdLst>
            <a:ahLst/>
            <a:cxnLst>
              <a:cxn ang="0">
                <a:pos x="connsiteX0" y="connsiteY0"/>
              </a:cxn>
              <a:cxn ang="0">
                <a:pos x="connsiteX1" y="connsiteY1"/>
              </a:cxn>
              <a:cxn ang="0">
                <a:pos x="connsiteX2" y="connsiteY2"/>
              </a:cxn>
              <a:cxn ang="0">
                <a:pos x="connsiteX3" y="connsiteY3"/>
              </a:cxn>
            </a:cxnLst>
            <a:rect l="l" t="t" r="r" b="b"/>
            <a:pathLst>
              <a:path w="3254694" h="2162187">
                <a:moveTo>
                  <a:pt x="149184" y="2162187"/>
                </a:moveTo>
                <a:cubicBezTo>
                  <a:pt x="-6092" y="1336926"/>
                  <a:pt x="-161367" y="511666"/>
                  <a:pt x="356218" y="169485"/>
                </a:cubicBezTo>
                <a:cubicBezTo>
                  <a:pt x="873803" y="-172696"/>
                  <a:pt x="3254694" y="109100"/>
                  <a:pt x="3254694" y="109100"/>
                </a:cubicBezTo>
                <a:lnTo>
                  <a:pt x="3254694" y="1091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5249175" y="2400850"/>
            <a:ext cx="441384" cy="28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69867" y="2662217"/>
            <a:ext cx="1140843" cy="369332"/>
          </a:xfrm>
          <a:prstGeom prst="rect">
            <a:avLst/>
          </a:prstGeom>
          <a:noFill/>
        </p:spPr>
        <p:txBody>
          <a:bodyPr wrap="square" rtlCol="0">
            <a:spAutoFit/>
          </a:bodyPr>
          <a:lstStyle/>
          <a:p>
            <a:r>
              <a:rPr lang="en-US" dirty="0"/>
              <a:t>High risk</a:t>
            </a:r>
          </a:p>
        </p:txBody>
      </p:sp>
      <p:cxnSp>
        <p:nvCxnSpPr>
          <p:cNvPr id="15" name="Straight Arrow Connector 14"/>
          <p:cNvCxnSpPr/>
          <p:nvPr/>
        </p:nvCxnSpPr>
        <p:spPr>
          <a:xfrm flipH="1">
            <a:off x="4100594" y="1798841"/>
            <a:ext cx="238493" cy="18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23632" y="1476721"/>
            <a:ext cx="1140843" cy="369332"/>
          </a:xfrm>
          <a:prstGeom prst="rect">
            <a:avLst/>
          </a:prstGeom>
          <a:noFill/>
        </p:spPr>
        <p:txBody>
          <a:bodyPr wrap="square" rtlCol="0">
            <a:spAutoFit/>
          </a:bodyPr>
          <a:lstStyle/>
          <a:p>
            <a:r>
              <a:rPr lang="en-US" dirty="0"/>
              <a:t>Low risk</a:t>
            </a:r>
          </a:p>
        </p:txBody>
      </p:sp>
    </p:spTree>
    <p:extLst>
      <p:ext uri="{BB962C8B-B14F-4D97-AF65-F5344CB8AC3E}">
        <p14:creationId xmlns:p14="http://schemas.microsoft.com/office/powerpoint/2010/main" val="1272046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Different </a:t>
            </a:r>
            <a:r>
              <a:rPr lang="en-US" dirty="0"/>
              <a:t>MDPs</a:t>
            </a:r>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Infinite horizon MDP</a:t>
            </a:r>
          </a:p>
          <a:p>
            <a:pPr marL="285750" indent="-285750">
              <a:buFont typeface="Arial" panose="020B0604020202020204" pitchFamily="34" charset="0"/>
              <a:buChar char="•"/>
            </a:pPr>
            <a:r>
              <a:rPr lang="en-US" dirty="0"/>
              <a:t>Finite horizon MDP</a:t>
            </a:r>
          </a:p>
          <a:p>
            <a:pPr marL="285750" indent="-285750">
              <a:buFont typeface="Arial" panose="020B0604020202020204" pitchFamily="34" charset="0"/>
              <a:buChar char="•"/>
            </a:pPr>
            <a:r>
              <a:rPr lang="en-US" dirty="0"/>
              <a:t>Indefinite MDP (e.g., stochastic shortest path)</a:t>
            </a:r>
          </a:p>
        </p:txBody>
      </p:sp>
      <p:sp>
        <p:nvSpPr>
          <p:cNvPr id="16" name="TextBox 15">
            <a:extLst>
              <a:ext uri="{FF2B5EF4-FFF2-40B4-BE49-F238E27FC236}">
                <a16:creationId xmlns:a16="http://schemas.microsoft.com/office/drawing/2014/main" id="{C53896A0-566C-4819-8B14-699ADD935C9F}"/>
              </a:ext>
            </a:extLst>
          </p:cNvPr>
          <p:cNvSpPr txBox="1"/>
          <p:nvPr/>
        </p:nvSpPr>
        <p:spPr>
          <a:xfrm>
            <a:off x="569343" y="2567508"/>
            <a:ext cx="5848709" cy="369332"/>
          </a:xfrm>
          <a:prstGeom prst="rect">
            <a:avLst/>
          </a:prstGeom>
          <a:noFill/>
        </p:spPr>
        <p:txBody>
          <a:bodyPr wrap="square" rtlCol="0">
            <a:spAutoFit/>
          </a:bodyPr>
          <a:lstStyle/>
          <a:p>
            <a:r>
              <a:rPr lang="en-US" altLang="zh-CN" dirty="0"/>
              <a:t>Our problem</a:t>
            </a:r>
            <a:endParaRPr lang="en-US" dirty="0"/>
          </a:p>
        </p:txBody>
      </p:sp>
      <p:sp>
        <p:nvSpPr>
          <p:cNvPr id="19" name="TextBox 18">
            <a:extLst>
              <a:ext uri="{FF2B5EF4-FFF2-40B4-BE49-F238E27FC236}">
                <a16:creationId xmlns:a16="http://schemas.microsoft.com/office/drawing/2014/main" id="{0BECFAAA-21C6-434C-8115-326702BB0960}"/>
              </a:ext>
            </a:extLst>
          </p:cNvPr>
          <p:cNvSpPr txBox="1"/>
          <p:nvPr/>
        </p:nvSpPr>
        <p:spPr>
          <a:xfrm>
            <a:off x="635726" y="2997831"/>
            <a:ext cx="5338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Chance-constrained SSP with dead ends</a:t>
            </a:r>
          </a:p>
          <a:p>
            <a:pPr marL="285750" indent="-285750">
              <a:buFont typeface="Arial" panose="020B0604020202020204" pitchFamily="34" charset="0"/>
              <a:buChar char="•"/>
            </a:pPr>
            <a:r>
              <a:rPr lang="en-US" dirty="0"/>
              <a:t>Constrained SSP with dead ends </a:t>
            </a:r>
          </a:p>
          <a:p>
            <a:pPr marL="285750" indent="-285750">
              <a:buFont typeface="Arial" panose="020B0604020202020204" pitchFamily="34" charset="0"/>
              <a:buChar char="•"/>
            </a:pPr>
            <a:r>
              <a:rPr lang="en-US" dirty="0"/>
              <a:t>A special structure and previous test case is not a good choice</a:t>
            </a:r>
          </a:p>
          <a:p>
            <a:endParaRPr lang="en-US" dirty="0"/>
          </a:p>
        </p:txBody>
      </p:sp>
    </p:spTree>
    <p:extLst>
      <p:ext uri="{BB962C8B-B14F-4D97-AF65-F5344CB8AC3E}">
        <p14:creationId xmlns:p14="http://schemas.microsoft.com/office/powerpoint/2010/main" val="3032789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1</a:t>
            </a:r>
          </a:p>
        </p:txBody>
      </p:sp>
      <p:sp>
        <p:nvSpPr>
          <p:cNvPr id="5" name="TextBox 4"/>
          <p:cNvSpPr txBox="1"/>
          <p:nvPr/>
        </p:nvSpPr>
        <p:spPr>
          <a:xfrm>
            <a:off x="532638" y="1084006"/>
            <a:ext cx="76361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Given a common starting  position,  the  objective  of  this  problem  is  to  find  policies  for  the  UAV  and  the  UGV  to maximize the collected reward while achieving </a:t>
            </a:r>
            <a:r>
              <a:rPr lang="en-US" i="1" dirty="0"/>
              <a:t>rendezvous with a high probability </a:t>
            </a:r>
            <a:r>
              <a:rPr lang="en-US" dirty="0"/>
              <a:t>before the UAV runs out of energy.</a:t>
            </a:r>
          </a:p>
        </p:txBody>
      </p:sp>
      <p:sp>
        <p:nvSpPr>
          <p:cNvPr id="26" name="TextBox 25"/>
          <p:cNvSpPr txBox="1"/>
          <p:nvPr/>
        </p:nvSpPr>
        <p:spPr>
          <a:xfrm>
            <a:off x="532637" y="5495808"/>
            <a:ext cx="8277988" cy="369332"/>
          </a:xfrm>
          <a:prstGeom prst="rect">
            <a:avLst/>
          </a:prstGeom>
          <a:noFill/>
        </p:spPr>
        <p:txBody>
          <a:bodyPr wrap="square" rtlCol="0">
            <a:spAutoFit/>
          </a:bodyPr>
          <a:lstStyle/>
          <a:p>
            <a:pPr marL="285750" indent="-285750">
              <a:buFont typeface="Arial" panose="020B0604020202020204" pitchFamily="34" charset="0"/>
              <a:buChar char="•"/>
            </a:pPr>
            <a:r>
              <a:rPr lang="en-US" dirty="0"/>
              <a:t>Cannot be directly formulated as CMDP due to non-Markovian reward structure</a:t>
            </a:r>
          </a:p>
        </p:txBody>
      </p:sp>
      <p:cxnSp>
        <p:nvCxnSpPr>
          <p:cNvPr id="23" name="Straight Connector 22"/>
          <p:cNvCxnSpPr>
            <a:stCxn id="31" idx="4"/>
            <a:endCxn id="33" idx="0"/>
          </p:cNvCxnSpPr>
          <p:nvPr/>
        </p:nvCxnSpPr>
        <p:spPr>
          <a:xfrm>
            <a:off x="4804901" y="3434513"/>
            <a:ext cx="48358" cy="12630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972890" y="3946298"/>
            <a:ext cx="1708410" cy="218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0" idx="5"/>
            <a:endCxn id="33" idx="2"/>
          </p:cNvCxnSpPr>
          <p:nvPr/>
        </p:nvCxnSpPr>
        <p:spPr>
          <a:xfrm>
            <a:off x="3958726" y="4184434"/>
            <a:ext cx="846175" cy="56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2" idx="3"/>
            <a:endCxn id="33" idx="6"/>
          </p:cNvCxnSpPr>
          <p:nvPr/>
        </p:nvCxnSpPr>
        <p:spPr>
          <a:xfrm flipH="1">
            <a:off x="4901617" y="3966206"/>
            <a:ext cx="793847" cy="77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1" idx="5"/>
            <a:endCxn id="32" idx="2"/>
          </p:cNvCxnSpPr>
          <p:nvPr/>
        </p:nvCxnSpPr>
        <p:spPr>
          <a:xfrm>
            <a:off x="4839095" y="3420349"/>
            <a:ext cx="842205" cy="5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0" idx="7"/>
            <a:endCxn id="31" idx="3"/>
          </p:cNvCxnSpPr>
          <p:nvPr/>
        </p:nvCxnSpPr>
        <p:spPr>
          <a:xfrm flipV="1">
            <a:off x="3958726" y="3420349"/>
            <a:ext cx="811981" cy="6956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3876174" y="410188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756543" y="3337797"/>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681300" y="3883654"/>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04901" y="4697560"/>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7254" y="2712236"/>
            <a:ext cx="1984465" cy="369332"/>
          </a:xfrm>
          <a:prstGeom prst="rect">
            <a:avLst/>
          </a:prstGeom>
          <a:noFill/>
        </p:spPr>
        <p:txBody>
          <a:bodyPr wrap="square" rtlCol="0">
            <a:spAutoFit/>
          </a:bodyPr>
          <a:lstStyle/>
          <a:p>
            <a:r>
              <a:rPr lang="en-US" dirty="0"/>
              <a:t>Physical map</a:t>
            </a:r>
          </a:p>
        </p:txBody>
      </p:sp>
      <mc:AlternateContent xmlns:mc="http://schemas.openxmlformats.org/markup-compatibility/2006" xmlns:a14="http://schemas.microsoft.com/office/drawing/2010/main">
        <mc:Choice Requires="a14">
          <p:sp>
            <p:nvSpPr>
              <p:cNvPr id="35" name="TextBox 34"/>
              <p:cNvSpPr txBox="1"/>
              <p:nvPr/>
            </p:nvSpPr>
            <p:spPr>
              <a:xfrm>
                <a:off x="4801508" y="3025263"/>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4801508" y="3025263"/>
                <a:ext cx="182999" cy="276999"/>
              </a:xfrm>
              <a:prstGeom prst="rect">
                <a:avLst/>
              </a:prstGeom>
              <a:blipFill>
                <a:blip r:embed="rId2"/>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42531" y="3865366"/>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742531" y="3865366"/>
                <a:ext cx="186781" cy="276999"/>
              </a:xfrm>
              <a:prstGeom prst="rect">
                <a:avLst/>
              </a:prstGeom>
              <a:blipFill>
                <a:blip r:embed="rId3"/>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685212" y="3612404"/>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685212" y="3612404"/>
                <a:ext cx="166007" cy="276999"/>
              </a:xfrm>
              <a:prstGeom prst="rect">
                <a:avLst/>
              </a:prstGeom>
              <a:blipFill>
                <a:blip r:embed="rId4"/>
                <a:stretch>
                  <a:fillRect l="-22222" r="-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930856" y="4655776"/>
                <a:ext cx="1932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4930856" y="4655776"/>
                <a:ext cx="193258" cy="276999"/>
              </a:xfrm>
              <a:prstGeom prst="rect">
                <a:avLst/>
              </a:prstGeom>
              <a:blipFill>
                <a:blip r:embed="rId5"/>
                <a:stretch>
                  <a:fillRect l="-31250" r="-25000" b="-8889"/>
                </a:stretch>
              </a:blipFill>
            </p:spPr>
            <p:txBody>
              <a:bodyPr/>
              <a:lstStyle/>
              <a:p>
                <a:r>
                  <a:rPr lang="en-US">
                    <a:noFill/>
                  </a:rPr>
                  <a:t> </a:t>
                </a:r>
              </a:p>
            </p:txBody>
          </p:sp>
        </mc:Fallback>
      </mc:AlternateContent>
      <p:sp>
        <p:nvSpPr>
          <p:cNvPr id="39" name="TextBox 38"/>
          <p:cNvSpPr txBox="1"/>
          <p:nvPr/>
        </p:nvSpPr>
        <p:spPr>
          <a:xfrm>
            <a:off x="4970795" y="3202188"/>
            <a:ext cx="2119209" cy="369332"/>
          </a:xfrm>
          <a:prstGeom prst="rect">
            <a:avLst/>
          </a:prstGeom>
          <a:noFill/>
        </p:spPr>
        <p:txBody>
          <a:bodyPr wrap="square" rtlCol="0">
            <a:spAutoFit/>
          </a:bodyPr>
          <a:lstStyle/>
          <a:p>
            <a:r>
              <a:rPr lang="en-US" altLang="zh-CN" dirty="0">
                <a:solidFill>
                  <a:srgbClr val="FF0000"/>
                </a:solidFill>
              </a:rPr>
              <a:t>Only UAV can visit</a:t>
            </a:r>
            <a:endParaRPr lang="en-US" dirty="0">
              <a:solidFill>
                <a:srgbClr val="FF0000"/>
              </a:solidFill>
            </a:endParaRPr>
          </a:p>
        </p:txBody>
      </p:sp>
      <p:pic>
        <p:nvPicPr>
          <p:cNvPr id="40" name="Picture 4" descr="Drones transparent PNG images - 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2196" y="3401891"/>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Jackal UGV - Small Weatherproof Robot - Clearpa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4509" y="4109697"/>
            <a:ext cx="633349" cy="54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56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altLang="zh-CN" dirty="0"/>
              <a:t>MCTS</a:t>
            </a:r>
            <a:endParaRPr lang="en-US" dirty="0"/>
          </a:p>
        </p:txBody>
      </p:sp>
      <p:sp>
        <p:nvSpPr>
          <p:cNvPr id="2" name="TextBox 1">
            <a:extLst>
              <a:ext uri="{FF2B5EF4-FFF2-40B4-BE49-F238E27FC236}">
                <a16:creationId xmlns:a16="http://schemas.microsoft.com/office/drawing/2014/main" id="{46857DFE-175D-4A02-A724-0249A055F212}"/>
              </a:ext>
            </a:extLst>
          </p:cNvPr>
          <p:cNvSpPr txBox="1"/>
          <p:nvPr/>
        </p:nvSpPr>
        <p:spPr>
          <a:xfrm>
            <a:off x="635726" y="1288869"/>
            <a:ext cx="53383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MCTS will converge to optimal solution under some conditions</a:t>
            </a:r>
          </a:p>
          <a:p>
            <a:pPr marL="285750" indent="-285750">
              <a:buFont typeface="Arial" panose="020B0604020202020204" pitchFamily="34" charset="0"/>
              <a:buChar char="•"/>
            </a:pPr>
            <a:r>
              <a:rPr lang="en-US" altLang="zh-CN" dirty="0"/>
              <a:t>Usually work with together with heuristic</a:t>
            </a:r>
          </a:p>
          <a:p>
            <a:pPr marL="285750" indent="-285750">
              <a:buFont typeface="Arial" panose="020B0604020202020204" pitchFamily="34" charset="0"/>
              <a:buChar char="•"/>
            </a:pPr>
            <a:r>
              <a:rPr lang="en-US" dirty="0"/>
              <a:t>A popular heuristic </a:t>
            </a:r>
            <a:r>
              <a:rPr lang="en-US" sz="1800" b="0" i="1" u="none" strike="noStrike" baseline="0" dirty="0">
                <a:latin typeface="TimesNewRoman,Italic"/>
              </a:rPr>
              <a:t>Rapid Action Value Estimation</a:t>
            </a:r>
            <a:endParaRPr lang="en-US" dirty="0"/>
          </a:p>
        </p:txBody>
      </p:sp>
      <p:pic>
        <p:nvPicPr>
          <p:cNvPr id="5" name="Picture 4">
            <a:extLst>
              <a:ext uri="{FF2B5EF4-FFF2-40B4-BE49-F238E27FC236}">
                <a16:creationId xmlns:a16="http://schemas.microsoft.com/office/drawing/2014/main" id="{82CD0DE1-49FA-4B39-8212-F21173ADABE7}"/>
              </a:ext>
            </a:extLst>
          </p:cNvPr>
          <p:cNvPicPr>
            <a:picLocks noChangeAspect="1"/>
          </p:cNvPicPr>
          <p:nvPr/>
        </p:nvPicPr>
        <p:blipFill>
          <a:blip r:embed="rId2"/>
          <a:stretch>
            <a:fillRect/>
          </a:stretch>
        </p:blipFill>
        <p:spPr>
          <a:xfrm>
            <a:off x="3493698" y="2809875"/>
            <a:ext cx="1990725" cy="619125"/>
          </a:xfrm>
          <a:prstGeom prst="rect">
            <a:avLst/>
          </a:prstGeom>
        </p:spPr>
      </p:pic>
    </p:spTree>
    <p:extLst>
      <p:ext uri="{BB962C8B-B14F-4D97-AF65-F5344CB8AC3E}">
        <p14:creationId xmlns:p14="http://schemas.microsoft.com/office/powerpoint/2010/main" val="2101574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sp>
        <p:nvSpPr>
          <p:cNvPr id="5" name="Rectangle 4"/>
          <p:cNvSpPr/>
          <p:nvPr/>
        </p:nvSpPr>
        <p:spPr>
          <a:xfrm>
            <a:off x="3387634" y="226015"/>
            <a:ext cx="5477774"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5" idx="1"/>
            <a:endCxn id="5" idx="3"/>
          </p:cNvCxnSpPr>
          <p:nvPr/>
        </p:nvCxnSpPr>
        <p:spPr>
          <a:xfrm>
            <a:off x="3387634" y="2041875"/>
            <a:ext cx="54777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1995"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09557" y="382275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382" y="1936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21751" y="18336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944627" y="18770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4"/>
            <a:endCxn id="27" idx="0"/>
          </p:cNvCxnSpPr>
          <p:nvPr/>
        </p:nvCxnSpPr>
        <p:spPr>
          <a:xfrm>
            <a:off x="5205832" y="264834"/>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0" idx="4"/>
            <a:endCxn id="27" idx="0"/>
          </p:cNvCxnSpPr>
          <p:nvPr/>
        </p:nvCxnSpPr>
        <p:spPr>
          <a:xfrm flipH="1">
            <a:off x="5660814" y="271316"/>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4"/>
            <a:endCxn id="28" idx="0"/>
          </p:cNvCxnSpPr>
          <p:nvPr/>
        </p:nvCxnSpPr>
        <p:spPr>
          <a:xfrm>
            <a:off x="6133201" y="271316"/>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1" idx="4"/>
            <a:endCxn id="28" idx="7"/>
          </p:cNvCxnSpPr>
          <p:nvPr/>
        </p:nvCxnSpPr>
        <p:spPr>
          <a:xfrm flipH="1">
            <a:off x="6575825" y="261000"/>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474757"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31" idx="4"/>
            <a:endCxn id="56" idx="0"/>
          </p:cNvCxnSpPr>
          <p:nvPr/>
        </p:nvCxnSpPr>
        <p:spPr>
          <a:xfrm>
            <a:off x="7060570" y="261000"/>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2" idx="4"/>
            <a:endCxn id="56" idx="0"/>
          </p:cNvCxnSpPr>
          <p:nvPr/>
        </p:nvCxnSpPr>
        <p:spPr>
          <a:xfrm flipH="1">
            <a:off x="7513576" y="265343"/>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08052"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728982" y="204187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616544" y="2044415"/>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471110" y="2045367"/>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B43AC5C-9F06-43F7-87CE-091A6E990C07}"/>
              </a:ext>
            </a:extLst>
          </p:cNvPr>
          <p:cNvSpPr txBox="1"/>
          <p:nvPr/>
        </p:nvSpPr>
        <p:spPr>
          <a:xfrm>
            <a:off x="482177" y="4224306"/>
            <a:ext cx="64289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Move to next task with best endurance velocity</a:t>
            </a:r>
          </a:p>
          <a:p>
            <a:pPr marL="285750" indent="-285750">
              <a:buFont typeface="Arial" panose="020B0604020202020204" pitchFamily="34" charset="0"/>
              <a:buChar char="•"/>
            </a:pPr>
            <a:r>
              <a:rPr lang="en-US" dirty="0"/>
              <a:t>Move to next task with best range velocity</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a:p>
            <a:pPr marL="285750" indent="-285750">
              <a:buFont typeface="Arial" panose="020B0604020202020204" pitchFamily="34" charset="0"/>
              <a:buChar char="•"/>
            </a:pPr>
            <a:r>
              <a:rPr lang="en-US" dirty="0"/>
              <a:t>Rendezvous with        and return to task with</a:t>
            </a:r>
          </a:p>
        </p:txBody>
      </p:sp>
      <p:sp>
        <p:nvSpPr>
          <p:cNvPr id="3" name="TextBox 2">
            <a:extLst>
              <a:ext uri="{FF2B5EF4-FFF2-40B4-BE49-F238E27FC236}">
                <a16:creationId xmlns:a16="http://schemas.microsoft.com/office/drawing/2014/main" id="{83AC73A8-C76C-4DEA-8A43-28A522C33ECF}"/>
              </a:ext>
            </a:extLst>
          </p:cNvPr>
          <p:cNvSpPr txBox="1"/>
          <p:nvPr/>
        </p:nvSpPr>
        <p:spPr>
          <a:xfrm>
            <a:off x="374336" y="3814603"/>
            <a:ext cx="2891389" cy="369332"/>
          </a:xfrm>
          <a:prstGeom prst="rect">
            <a:avLst/>
          </a:prstGeom>
          <a:noFill/>
        </p:spPr>
        <p:txBody>
          <a:bodyPr wrap="square" rtlCol="0">
            <a:spAutoFit/>
          </a:bodyPr>
          <a:lstStyle/>
          <a:p>
            <a:r>
              <a:rPr lang="en-US" altLang="zh-CN" dirty="0"/>
              <a:t>UAV actions at each node:</a:t>
            </a:r>
            <a:endParaRPr lang="en-US" dirty="0"/>
          </a:p>
        </p:txBody>
      </p:sp>
      <p:pic>
        <p:nvPicPr>
          <p:cNvPr id="7" name="Picture 6">
            <a:extLst>
              <a:ext uri="{FF2B5EF4-FFF2-40B4-BE49-F238E27FC236}">
                <a16:creationId xmlns:a16="http://schemas.microsoft.com/office/drawing/2014/main" id="{63EAD178-65EB-4928-A51E-603F852612F9}"/>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387494" y="4374666"/>
            <a:ext cx="262491" cy="135771"/>
          </a:xfrm>
          <a:prstGeom prst="rect">
            <a:avLst/>
          </a:prstGeom>
        </p:spPr>
      </p:pic>
      <p:pic>
        <p:nvPicPr>
          <p:cNvPr id="9" name="Picture 8">
            <a:extLst>
              <a:ext uri="{FF2B5EF4-FFF2-40B4-BE49-F238E27FC236}">
                <a16:creationId xmlns:a16="http://schemas.microsoft.com/office/drawing/2014/main" id="{2B9B0C0E-8CCF-4D1A-B5B7-C06A02744209}"/>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911634" y="4657168"/>
            <a:ext cx="265782" cy="135771"/>
          </a:xfrm>
          <a:prstGeom prst="rect">
            <a:avLst/>
          </a:prstGeom>
        </p:spPr>
      </p:pic>
      <p:pic>
        <p:nvPicPr>
          <p:cNvPr id="60" name="Picture 59">
            <a:extLst>
              <a:ext uri="{FF2B5EF4-FFF2-40B4-BE49-F238E27FC236}">
                <a16:creationId xmlns:a16="http://schemas.microsoft.com/office/drawing/2014/main" id="{A946FB58-05A1-4D70-96F5-45381A18439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6063" y="4909664"/>
            <a:ext cx="262491" cy="135771"/>
          </a:xfrm>
          <a:prstGeom prst="rect">
            <a:avLst/>
          </a:prstGeom>
        </p:spPr>
      </p:pic>
      <p:pic>
        <p:nvPicPr>
          <p:cNvPr id="62" name="Picture 61">
            <a:extLst>
              <a:ext uri="{FF2B5EF4-FFF2-40B4-BE49-F238E27FC236}">
                <a16:creationId xmlns:a16="http://schemas.microsoft.com/office/drawing/2014/main" id="{15DDD408-86F3-431C-A337-307D55CFA23F}"/>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3787" y="4910538"/>
            <a:ext cx="262491" cy="135771"/>
          </a:xfrm>
          <a:prstGeom prst="rect">
            <a:avLst/>
          </a:prstGeom>
        </p:spPr>
      </p:pic>
      <p:pic>
        <p:nvPicPr>
          <p:cNvPr id="63" name="Picture 62">
            <a:extLst>
              <a:ext uri="{FF2B5EF4-FFF2-40B4-BE49-F238E27FC236}">
                <a16:creationId xmlns:a16="http://schemas.microsoft.com/office/drawing/2014/main" id="{EB2D25DC-6664-4E20-BAD7-7CB53083C14D}"/>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507808" y="5196993"/>
            <a:ext cx="262491" cy="135771"/>
          </a:xfrm>
          <a:prstGeom prst="rect">
            <a:avLst/>
          </a:prstGeom>
        </p:spPr>
      </p:pic>
      <p:pic>
        <p:nvPicPr>
          <p:cNvPr id="64" name="Picture 63">
            <a:extLst>
              <a:ext uri="{FF2B5EF4-FFF2-40B4-BE49-F238E27FC236}">
                <a16:creationId xmlns:a16="http://schemas.microsoft.com/office/drawing/2014/main" id="{E01E7500-5519-4CFE-8757-8FD707511E5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63962" y="5204576"/>
            <a:ext cx="265782" cy="135771"/>
          </a:xfrm>
          <a:prstGeom prst="rect">
            <a:avLst/>
          </a:prstGeom>
        </p:spPr>
      </p:pic>
      <p:pic>
        <p:nvPicPr>
          <p:cNvPr id="65" name="Picture 64">
            <a:extLst>
              <a:ext uri="{FF2B5EF4-FFF2-40B4-BE49-F238E27FC236}">
                <a16:creationId xmlns:a16="http://schemas.microsoft.com/office/drawing/2014/main" id="{625F7D67-FF10-49B0-885D-649303EED7F4}"/>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2483988" y="5489179"/>
            <a:ext cx="265782" cy="135771"/>
          </a:xfrm>
          <a:prstGeom prst="rect">
            <a:avLst/>
          </a:prstGeom>
        </p:spPr>
      </p:pic>
      <p:pic>
        <p:nvPicPr>
          <p:cNvPr id="71" name="Picture 70">
            <a:extLst>
              <a:ext uri="{FF2B5EF4-FFF2-40B4-BE49-F238E27FC236}">
                <a16:creationId xmlns:a16="http://schemas.microsoft.com/office/drawing/2014/main" id="{0C35437F-3EB2-4AB4-9C87-74251E4FC279}"/>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2488336" y="5737378"/>
            <a:ext cx="265782" cy="135771"/>
          </a:xfrm>
          <a:prstGeom prst="rect">
            <a:avLst/>
          </a:prstGeom>
        </p:spPr>
      </p:pic>
      <p:pic>
        <p:nvPicPr>
          <p:cNvPr id="73" name="Picture 72">
            <a:extLst>
              <a:ext uri="{FF2B5EF4-FFF2-40B4-BE49-F238E27FC236}">
                <a16:creationId xmlns:a16="http://schemas.microsoft.com/office/drawing/2014/main" id="{C6B34E10-BB6C-4028-B29C-A4A2478CEA4D}"/>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a:off x="5063962" y="5478592"/>
            <a:ext cx="265782" cy="135771"/>
          </a:xfrm>
          <a:prstGeom prst="rect">
            <a:avLst/>
          </a:prstGeom>
        </p:spPr>
      </p:pic>
      <p:pic>
        <p:nvPicPr>
          <p:cNvPr id="74" name="Picture 73">
            <a:extLst>
              <a:ext uri="{FF2B5EF4-FFF2-40B4-BE49-F238E27FC236}">
                <a16:creationId xmlns:a16="http://schemas.microsoft.com/office/drawing/2014/main" id="{FD814BF6-AC39-4B06-8D2E-E227B2568DB9}"/>
              </a:ext>
            </a:extLst>
          </p:cNvPr>
          <p:cNvPicPr>
            <a:picLocks noChangeAspect="1"/>
          </p:cNvPicPr>
          <p:nvPr>
            <p:custDataLst>
              <p:tags r:id="rId10"/>
            </p:custDataLst>
          </p:nvPr>
        </p:nvPicPr>
        <p:blipFill>
          <a:blip r:embed="rId13" cstate="print">
            <a:extLst>
              <a:ext uri="{28A0092B-C50C-407E-A947-70E740481C1C}">
                <a14:useLocalDpi xmlns:a14="http://schemas.microsoft.com/office/drawing/2010/main" val="0"/>
              </a:ext>
            </a:extLst>
          </a:blip>
          <a:stretch>
            <a:fillRect/>
          </a:stretch>
        </p:blipFill>
        <p:spPr>
          <a:xfrm>
            <a:off x="5040872" y="5734826"/>
            <a:ext cx="262491" cy="135771"/>
          </a:xfrm>
          <a:prstGeom prst="rect">
            <a:avLst/>
          </a:prstGeom>
        </p:spPr>
      </p:pic>
      <p:sp>
        <p:nvSpPr>
          <p:cNvPr id="77" name="TextBox 76">
            <a:extLst>
              <a:ext uri="{FF2B5EF4-FFF2-40B4-BE49-F238E27FC236}">
                <a16:creationId xmlns:a16="http://schemas.microsoft.com/office/drawing/2014/main" id="{4CA5E1CB-644C-43B2-A3E7-97E349A9B538}"/>
              </a:ext>
            </a:extLst>
          </p:cNvPr>
          <p:cNvSpPr txBox="1"/>
          <p:nvPr/>
        </p:nvSpPr>
        <p:spPr>
          <a:xfrm>
            <a:off x="385162" y="6056293"/>
            <a:ext cx="4056747" cy="369332"/>
          </a:xfrm>
          <a:prstGeom prst="rect">
            <a:avLst/>
          </a:prstGeom>
          <a:noFill/>
        </p:spPr>
        <p:txBody>
          <a:bodyPr wrap="square" rtlCol="0">
            <a:spAutoFit/>
          </a:bodyPr>
          <a:lstStyle/>
          <a:p>
            <a:r>
              <a:rPr lang="en-US" altLang="zh-CN" dirty="0"/>
              <a:t>Stochastic power consumption model</a:t>
            </a:r>
            <a:endParaRPr lang="en-US" dirty="0"/>
          </a:p>
        </p:txBody>
      </p:sp>
    </p:spTree>
    <p:extLst>
      <p:ext uri="{BB962C8B-B14F-4D97-AF65-F5344CB8AC3E}">
        <p14:creationId xmlns:p14="http://schemas.microsoft.com/office/powerpoint/2010/main" val="994802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9344" y="379562"/>
            <a:ext cx="5848709" cy="369332"/>
          </a:xfrm>
          <a:prstGeom prst="rect">
            <a:avLst/>
          </a:prstGeom>
          <a:noFill/>
        </p:spPr>
        <p:txBody>
          <a:bodyPr wrap="square" rtlCol="0">
            <a:spAutoFit/>
          </a:bodyPr>
          <a:lstStyle/>
          <a:p>
            <a:r>
              <a:rPr lang="en-US" dirty="0"/>
              <a:t>Test case</a:t>
            </a:r>
          </a:p>
        </p:txBody>
      </p:sp>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3"/>
          <a:stretch>
            <a:fillRect/>
          </a:stretch>
        </p:blipFill>
        <p:spPr>
          <a:xfrm>
            <a:off x="2670725" y="1341801"/>
            <a:ext cx="3391966" cy="1525028"/>
          </a:xfrm>
          <a:prstGeom prst="rect">
            <a:avLst/>
          </a:prstGeom>
        </p:spPr>
      </p:pic>
      <p:cxnSp>
        <p:nvCxnSpPr>
          <p:cNvPr id="7" name="Straight Arrow Connector 6">
            <a:extLst>
              <a:ext uri="{FF2B5EF4-FFF2-40B4-BE49-F238E27FC236}">
                <a16:creationId xmlns:a16="http://schemas.microsoft.com/office/drawing/2014/main" id="{F148A2C1-AD34-4FC8-A043-2556A2098443}"/>
              </a:ext>
            </a:extLst>
          </p:cNvPr>
          <p:cNvCxnSpPr/>
          <p:nvPr/>
        </p:nvCxnSpPr>
        <p:spPr>
          <a:xfrm flipV="1">
            <a:off x="5495109" y="2621280"/>
            <a:ext cx="470262" cy="992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F783D7-073F-40CC-9719-AEA34392539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34652" y="3680824"/>
            <a:ext cx="320914" cy="182857"/>
          </a:xfrm>
          <a:prstGeom prst="rect">
            <a:avLst/>
          </a:prstGeom>
        </p:spPr>
      </p:pic>
      <p:sp>
        <p:nvSpPr>
          <p:cNvPr id="10" name="TextBox 9">
            <a:extLst>
              <a:ext uri="{FF2B5EF4-FFF2-40B4-BE49-F238E27FC236}">
                <a16:creationId xmlns:a16="http://schemas.microsoft.com/office/drawing/2014/main" id="{2BCF53F1-04A9-410E-8846-E2C175CDE94B}"/>
              </a:ext>
            </a:extLst>
          </p:cNvPr>
          <p:cNvSpPr txBox="1"/>
          <p:nvPr/>
        </p:nvSpPr>
        <p:spPr>
          <a:xfrm>
            <a:off x="2511771" y="3440833"/>
            <a:ext cx="2595155" cy="646331"/>
          </a:xfrm>
          <a:prstGeom prst="rect">
            <a:avLst/>
          </a:prstGeom>
          <a:noFill/>
        </p:spPr>
        <p:txBody>
          <a:bodyPr wrap="square" rtlCol="0">
            <a:spAutoFit/>
          </a:bodyPr>
          <a:lstStyle/>
          <a:p>
            <a:r>
              <a:rPr lang="en-US" dirty="0"/>
              <a:t>Going into collision state incurs D cost</a:t>
            </a:r>
          </a:p>
        </p:txBody>
      </p:sp>
    </p:spTree>
    <p:extLst>
      <p:ext uri="{BB962C8B-B14F-4D97-AF65-F5344CB8AC3E}">
        <p14:creationId xmlns:p14="http://schemas.microsoft.com/office/powerpoint/2010/main" val="3497513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900279-DA36-428D-BDD4-EEE895341114}"/>
              </a:ext>
            </a:extLst>
          </p:cNvPr>
          <p:cNvPicPr>
            <a:picLocks noChangeAspect="1"/>
          </p:cNvPicPr>
          <p:nvPr/>
        </p:nvPicPr>
        <p:blipFill>
          <a:blip r:embed="rId2"/>
          <a:stretch>
            <a:fillRect/>
          </a:stretch>
        </p:blipFill>
        <p:spPr>
          <a:xfrm>
            <a:off x="2573405" y="384269"/>
            <a:ext cx="3391966" cy="1525028"/>
          </a:xfrm>
          <a:prstGeom prst="rect">
            <a:avLst/>
          </a:prstGeom>
        </p:spPr>
      </p:pic>
      <p:sp>
        <p:nvSpPr>
          <p:cNvPr id="2" name="TextBox 1"/>
          <p:cNvSpPr txBox="1"/>
          <p:nvPr/>
        </p:nvSpPr>
        <p:spPr>
          <a:xfrm>
            <a:off x="1052423" y="2432649"/>
            <a:ext cx="517584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MCTS-based method doesn’t work well</a:t>
            </a:r>
          </a:p>
          <a:p>
            <a:pPr marL="285750" indent="-285750">
              <a:buFont typeface="Arial" panose="020B0604020202020204" pitchFamily="34" charset="0"/>
              <a:buChar char="•"/>
            </a:pPr>
            <a:r>
              <a:rPr lang="en-US" dirty="0" smtClean="0"/>
              <a:t>LP-based methods</a:t>
            </a:r>
            <a:endParaRPr lang="en-US" dirty="0"/>
          </a:p>
        </p:txBody>
      </p:sp>
      <p:pic>
        <p:nvPicPr>
          <p:cNvPr id="3" name="Picture 2"/>
          <p:cNvPicPr>
            <a:picLocks noChangeAspect="1"/>
          </p:cNvPicPr>
          <p:nvPr/>
        </p:nvPicPr>
        <p:blipFill>
          <a:blip r:embed="rId3"/>
          <a:stretch>
            <a:fillRect/>
          </a:stretch>
        </p:blipFill>
        <p:spPr>
          <a:xfrm>
            <a:off x="2829379" y="3269411"/>
            <a:ext cx="4747130" cy="2623868"/>
          </a:xfrm>
          <a:prstGeom prst="rect">
            <a:avLst/>
          </a:prstGeom>
        </p:spPr>
      </p:pic>
    </p:spTree>
    <p:extLst>
      <p:ext uri="{BB962C8B-B14F-4D97-AF65-F5344CB8AC3E}">
        <p14:creationId xmlns:p14="http://schemas.microsoft.com/office/powerpoint/2010/main" val="3760858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19C90-6F79-419A-A693-B7959168BF19}"/>
              </a:ext>
            </a:extLst>
          </p:cNvPr>
          <p:cNvSpPr txBox="1"/>
          <p:nvPr/>
        </p:nvSpPr>
        <p:spPr>
          <a:xfrm>
            <a:off x="795931" y="457446"/>
            <a:ext cx="6984274" cy="369332"/>
          </a:xfrm>
          <a:prstGeom prst="rect">
            <a:avLst/>
          </a:prstGeom>
          <a:noFill/>
        </p:spPr>
        <p:txBody>
          <a:bodyPr wrap="square" rtlCol="0">
            <a:spAutoFit/>
          </a:bodyPr>
          <a:lstStyle/>
          <a:p>
            <a:r>
              <a:rPr lang="en-US" altLang="zh-CN" dirty="0" smtClean="0"/>
              <a:t>LP test</a:t>
            </a:r>
            <a:endParaRPr lang="en-US" dirty="0"/>
          </a:p>
        </p:txBody>
      </p:sp>
      <p:pic>
        <p:nvPicPr>
          <p:cNvPr id="2" name="Picture 1"/>
          <p:cNvPicPr>
            <a:picLocks noChangeAspect="1"/>
          </p:cNvPicPr>
          <p:nvPr/>
        </p:nvPicPr>
        <p:blipFill>
          <a:blip r:embed="rId2"/>
          <a:stretch>
            <a:fillRect/>
          </a:stretch>
        </p:blipFill>
        <p:spPr>
          <a:xfrm>
            <a:off x="2439119" y="1193321"/>
            <a:ext cx="3886200" cy="2590800"/>
          </a:xfrm>
          <a:prstGeom prst="rect">
            <a:avLst/>
          </a:prstGeom>
        </p:spPr>
      </p:pic>
      <p:sp>
        <p:nvSpPr>
          <p:cNvPr id="3" name="TextBox 2"/>
          <p:cNvSpPr txBox="1"/>
          <p:nvPr/>
        </p:nvSpPr>
        <p:spPr>
          <a:xfrm>
            <a:off x="1250830" y="4028536"/>
            <a:ext cx="485667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Efficient for small problems</a:t>
            </a:r>
            <a:endParaRPr lang="en-US" dirty="0"/>
          </a:p>
        </p:txBody>
      </p:sp>
    </p:spTree>
    <p:extLst>
      <p:ext uri="{BB962C8B-B14F-4D97-AF65-F5344CB8AC3E}">
        <p14:creationId xmlns:p14="http://schemas.microsoft.com/office/powerpoint/2010/main" val="3369818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08" y="118918"/>
            <a:ext cx="5848709" cy="646331"/>
          </a:xfrm>
          <a:prstGeom prst="rect">
            <a:avLst/>
          </a:prstGeom>
          <a:noFill/>
        </p:spPr>
        <p:txBody>
          <a:bodyPr wrap="square" rtlCol="0">
            <a:spAutoFit/>
          </a:bodyPr>
          <a:lstStyle/>
          <a:p>
            <a:r>
              <a:rPr lang="en-US" dirty="0"/>
              <a:t>Rendezvous </a:t>
            </a:r>
            <a:r>
              <a:rPr lang="en-US" altLang="zh-CN" dirty="0"/>
              <a:t>example</a:t>
            </a:r>
          </a:p>
          <a:p>
            <a:r>
              <a:rPr lang="en-US" dirty="0"/>
              <a:t>   (Top-down view)</a:t>
            </a:r>
          </a:p>
        </p:txBody>
      </p:sp>
      <p:cxnSp>
        <p:nvCxnSpPr>
          <p:cNvPr id="13" name="Straight Connector 12"/>
          <p:cNvCxnSpPr/>
          <p:nvPr/>
        </p:nvCxnSpPr>
        <p:spPr>
          <a:xfrm>
            <a:off x="3808052" y="2041875"/>
            <a:ext cx="44845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23" idx="0"/>
          </p:cNvCxnSpPr>
          <p:nvPr/>
        </p:nvCxnSpPr>
        <p:spPr>
          <a:xfrm>
            <a:off x="3393984" y="226015"/>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348815"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9233" y="38189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256506" y="19150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734433" y="38146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67013" y="18719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24" idx="4"/>
            <a:endCxn id="23" idx="7"/>
          </p:cNvCxnSpPr>
          <p:nvPr/>
        </p:nvCxnSpPr>
        <p:spPr>
          <a:xfrm flipH="1">
            <a:off x="3835501" y="269147"/>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5"/>
            <a:endCxn id="26" idx="0"/>
          </p:cNvCxnSpPr>
          <p:nvPr/>
        </p:nvCxnSpPr>
        <p:spPr>
          <a:xfrm>
            <a:off x="4322774" y="257777"/>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9" idx="4"/>
            <a:endCxn id="26" idx="6"/>
          </p:cNvCxnSpPr>
          <p:nvPr/>
        </p:nvCxnSpPr>
        <p:spPr>
          <a:xfrm flipH="1">
            <a:off x="4812071" y="264834"/>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3825304" y="2044152"/>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5907" y="1837799"/>
            <a:ext cx="787400" cy="369332"/>
          </a:xfrm>
          <a:prstGeom prst="rect">
            <a:avLst/>
          </a:prstGeom>
          <a:noFill/>
        </p:spPr>
        <p:txBody>
          <a:bodyPr wrap="square" rtlCol="0">
            <a:spAutoFit/>
          </a:bodyPr>
          <a:lstStyle/>
          <a:p>
            <a:r>
              <a:rPr lang="en-US" altLang="zh-CN" dirty="0">
                <a:solidFill>
                  <a:srgbClr val="FF0000"/>
                </a:solidFill>
              </a:rPr>
              <a:t>UGV</a:t>
            </a:r>
            <a:endParaRPr lang="en-US" dirty="0">
              <a:solidFill>
                <a:srgbClr val="FF0000"/>
              </a:solidFill>
            </a:endParaRPr>
          </a:p>
        </p:txBody>
      </p:sp>
      <p:cxnSp>
        <p:nvCxnSpPr>
          <p:cNvPr id="72" name="Straight Arrow Connector 71"/>
          <p:cNvCxnSpPr/>
          <p:nvPr/>
        </p:nvCxnSpPr>
        <p:spPr>
          <a:xfrm>
            <a:off x="3490352" y="107014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3663659" y="2578462"/>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3957990" y="252193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4102786" y="1391657"/>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467667" y="138532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37485" y="2767141"/>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4911634" y="2655287"/>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032065" y="142017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647309" y="145399"/>
            <a:ext cx="937353" cy="369332"/>
          </a:xfrm>
          <a:prstGeom prst="rect">
            <a:avLst/>
          </a:prstGeom>
          <a:noFill/>
        </p:spPr>
        <p:txBody>
          <a:bodyPr wrap="square" rtlCol="0">
            <a:spAutoFit/>
          </a:bodyPr>
          <a:lstStyle/>
          <a:p>
            <a:r>
              <a:rPr lang="en-US" altLang="zh-CN" dirty="0"/>
              <a:t>UAV</a:t>
            </a:r>
            <a:endParaRPr lang="en-US" dirty="0"/>
          </a:p>
        </p:txBody>
      </p:sp>
      <p:sp>
        <p:nvSpPr>
          <p:cNvPr id="87" name="Oval 86"/>
          <p:cNvSpPr/>
          <p:nvPr/>
        </p:nvSpPr>
        <p:spPr>
          <a:xfrm>
            <a:off x="3506865" y="151163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624749" y="247484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923799" y="282564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079905" y="166042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4431082" y="130624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566159" y="250017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867792" y="325032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696672" y="3172691"/>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52423" y="9577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50619" y="107014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364271" y="8479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654285" y="321151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570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with previous formulation: non-Markovian</a:t>
            </a:r>
          </a:p>
        </p:txBody>
      </p:sp>
      <p:pic>
        <p:nvPicPr>
          <p:cNvPr id="3" name="Picture 2">
            <a:extLst>
              <a:ext uri="{FF2B5EF4-FFF2-40B4-BE49-F238E27FC236}">
                <a16:creationId xmlns:a16="http://schemas.microsoft.com/office/drawing/2014/main" id="{BEDF44AA-D831-4327-B927-9B4F0E65643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27187" y="2521809"/>
            <a:ext cx="1323886" cy="251429"/>
          </a:xfrm>
          <a:prstGeom prst="rect">
            <a:avLst/>
          </a:prstGeom>
        </p:spPr>
      </p:pic>
      <p:pic>
        <p:nvPicPr>
          <p:cNvPr id="7" name="Picture 6">
            <a:extLst>
              <a:ext uri="{FF2B5EF4-FFF2-40B4-BE49-F238E27FC236}">
                <a16:creationId xmlns:a16="http://schemas.microsoft.com/office/drawing/2014/main" id="{5A750F6E-7BAD-4E09-94BD-CB8E453C8B4B}"/>
              </a:ext>
            </a:extLst>
          </p:cNvPr>
          <p:cNvPicPr>
            <a:picLocks noChangeAspect="1"/>
          </p:cNvPicPr>
          <p:nvPr/>
        </p:nvPicPr>
        <p:blipFill>
          <a:blip r:embed="rId5"/>
          <a:stretch>
            <a:fillRect/>
          </a:stretch>
        </p:blipFill>
        <p:spPr>
          <a:xfrm>
            <a:off x="3125051" y="740644"/>
            <a:ext cx="3391966" cy="1525028"/>
          </a:xfrm>
          <a:prstGeom prst="rect">
            <a:avLst/>
          </a:prstGeom>
        </p:spPr>
      </p:pic>
      <p:sp>
        <p:nvSpPr>
          <p:cNvPr id="9" name="Rectangle 8">
            <a:extLst>
              <a:ext uri="{FF2B5EF4-FFF2-40B4-BE49-F238E27FC236}">
                <a16:creationId xmlns:a16="http://schemas.microsoft.com/office/drawing/2014/main" id="{BB19BDBA-F588-415B-BB48-E965EBDCDA31}"/>
              </a:ext>
            </a:extLst>
          </p:cNvPr>
          <p:cNvSpPr/>
          <p:nvPr/>
        </p:nvSpPr>
        <p:spPr>
          <a:xfrm>
            <a:off x="82837" y="3093489"/>
            <a:ext cx="5073376" cy="3631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F9CA056-6829-49E6-B98C-02C06781C445}"/>
              </a:ext>
            </a:extLst>
          </p:cNvPr>
          <p:cNvCxnSpPr>
            <a:cxnSpLocks/>
            <a:endCxn id="9" idx="3"/>
          </p:cNvCxnSpPr>
          <p:nvPr/>
        </p:nvCxnSpPr>
        <p:spPr>
          <a:xfrm flipV="1">
            <a:off x="426636" y="4909349"/>
            <a:ext cx="4729577" cy="10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F9BE420-0BDB-4739-8DDC-2F1E9E46EFAE}"/>
              </a:ext>
            </a:extLst>
          </p:cNvPr>
          <p:cNvCxnSpPr>
            <a:endCxn id="15" idx="0"/>
          </p:cNvCxnSpPr>
          <p:nvPr/>
        </p:nvCxnSpPr>
        <p:spPr>
          <a:xfrm>
            <a:off x="432986" y="3093489"/>
            <a:ext cx="414068" cy="3592901"/>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F693E6-BBF5-48BE-A0FB-7ECBA6159C46}"/>
              </a:ext>
            </a:extLst>
          </p:cNvPr>
          <p:cNvSpPr/>
          <p:nvPr/>
        </p:nvSpPr>
        <p:spPr>
          <a:xfrm>
            <a:off x="387817"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EDF26-D5AD-471D-98C2-16C9A46903CB}"/>
              </a:ext>
            </a:extLst>
          </p:cNvPr>
          <p:cNvSpPr/>
          <p:nvPr/>
        </p:nvSpPr>
        <p:spPr>
          <a:xfrm>
            <a:off x="808235" y="668639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E103C73-3BC8-4189-AA73-CE134F4A99F2}"/>
              </a:ext>
            </a:extLst>
          </p:cNvPr>
          <p:cNvSpPr/>
          <p:nvPr/>
        </p:nvSpPr>
        <p:spPr>
          <a:xfrm>
            <a:off x="1295508" y="305898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3CAEF1-DD70-4032-B727-D9C2657D03C4}"/>
              </a:ext>
            </a:extLst>
          </p:cNvPr>
          <p:cNvSpPr/>
          <p:nvPr/>
        </p:nvSpPr>
        <p:spPr>
          <a:xfrm>
            <a:off x="1773435"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1667A2-40DB-48CD-9FF6-1E0812693675}"/>
              </a:ext>
            </a:extLst>
          </p:cNvPr>
          <p:cNvSpPr/>
          <p:nvPr/>
        </p:nvSpPr>
        <p:spPr>
          <a:xfrm>
            <a:off x="2660997"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6A88420-F888-45AC-B5AD-D044F9627360}"/>
              </a:ext>
            </a:extLst>
          </p:cNvPr>
          <p:cNvSpPr/>
          <p:nvPr/>
        </p:nvSpPr>
        <p:spPr>
          <a:xfrm>
            <a:off x="3548559" y="669022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D7CD2A7-1D52-4339-8901-309490201124}"/>
              </a:ext>
            </a:extLst>
          </p:cNvPr>
          <p:cNvSpPr/>
          <p:nvPr/>
        </p:nvSpPr>
        <p:spPr>
          <a:xfrm>
            <a:off x="2206015" y="305467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67624D-C743-4CA6-B1BA-B5B127C1EBCD}"/>
              </a:ext>
            </a:extLst>
          </p:cNvPr>
          <p:cNvSpPr/>
          <p:nvPr/>
        </p:nvSpPr>
        <p:spPr>
          <a:xfrm>
            <a:off x="3133384" y="30611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AE879-EDF8-4ABD-BAE0-3FDB9535D0BF}"/>
              </a:ext>
            </a:extLst>
          </p:cNvPr>
          <p:cNvSpPr/>
          <p:nvPr/>
        </p:nvSpPr>
        <p:spPr>
          <a:xfrm>
            <a:off x="4060753" y="305083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6C6D8D-0F1A-43FF-A5E6-EA0F8DD043F8}"/>
              </a:ext>
            </a:extLst>
          </p:cNvPr>
          <p:cNvSpPr/>
          <p:nvPr/>
        </p:nvSpPr>
        <p:spPr>
          <a:xfrm>
            <a:off x="4983629" y="305517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06B8B71-EE4D-4007-9CD0-1825C4932BEC}"/>
              </a:ext>
            </a:extLst>
          </p:cNvPr>
          <p:cNvCxnSpPr>
            <a:stCxn id="16" idx="4"/>
            <a:endCxn id="15" idx="7"/>
          </p:cNvCxnSpPr>
          <p:nvPr/>
        </p:nvCxnSpPr>
        <p:spPr>
          <a:xfrm flipH="1">
            <a:off x="874503" y="3136621"/>
            <a:ext cx="459824" cy="3561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730D98-7F69-449C-AA26-9EF278E2A980}"/>
              </a:ext>
            </a:extLst>
          </p:cNvPr>
          <p:cNvCxnSpPr>
            <a:stCxn id="16" idx="5"/>
            <a:endCxn id="17" idx="0"/>
          </p:cNvCxnSpPr>
          <p:nvPr/>
        </p:nvCxnSpPr>
        <p:spPr>
          <a:xfrm>
            <a:off x="1361776" y="3125251"/>
            <a:ext cx="450478" cy="3556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56012C7-D2DA-4E2F-A085-A4CC71665898}"/>
              </a:ext>
            </a:extLst>
          </p:cNvPr>
          <p:cNvCxnSpPr>
            <a:stCxn id="20" idx="4"/>
            <a:endCxn id="17" idx="6"/>
          </p:cNvCxnSpPr>
          <p:nvPr/>
        </p:nvCxnSpPr>
        <p:spPr>
          <a:xfrm flipH="1">
            <a:off x="1851073" y="3132308"/>
            <a:ext cx="393761" cy="358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D2AC2-BBD6-4A25-8529-7E467C1B59A7}"/>
              </a:ext>
            </a:extLst>
          </p:cNvPr>
          <p:cNvCxnSpPr>
            <a:stCxn id="20" idx="4"/>
            <a:endCxn id="18" idx="0"/>
          </p:cNvCxnSpPr>
          <p:nvPr/>
        </p:nvCxnSpPr>
        <p:spPr>
          <a:xfrm>
            <a:off x="2244834" y="3132308"/>
            <a:ext cx="454982" cy="354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351ABC-A1CB-420A-B82F-AA98684D4EFC}"/>
              </a:ext>
            </a:extLst>
          </p:cNvPr>
          <p:cNvCxnSpPr>
            <a:stCxn id="21" idx="4"/>
            <a:endCxn id="18" idx="0"/>
          </p:cNvCxnSpPr>
          <p:nvPr/>
        </p:nvCxnSpPr>
        <p:spPr>
          <a:xfrm flipH="1">
            <a:off x="2699816" y="3138790"/>
            <a:ext cx="472387" cy="3543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F2489F-F1DF-4457-8F79-EDDE47861B23}"/>
              </a:ext>
            </a:extLst>
          </p:cNvPr>
          <p:cNvCxnSpPr>
            <a:stCxn id="21" idx="4"/>
            <a:endCxn id="19" idx="0"/>
          </p:cNvCxnSpPr>
          <p:nvPr/>
        </p:nvCxnSpPr>
        <p:spPr>
          <a:xfrm>
            <a:off x="3172203" y="3138790"/>
            <a:ext cx="415175" cy="355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697B79-D8BC-41DF-8E6F-5C13C2CF63E9}"/>
              </a:ext>
            </a:extLst>
          </p:cNvPr>
          <p:cNvCxnSpPr>
            <a:stCxn id="22" idx="4"/>
            <a:endCxn id="19" idx="7"/>
          </p:cNvCxnSpPr>
          <p:nvPr/>
        </p:nvCxnSpPr>
        <p:spPr>
          <a:xfrm flipH="1">
            <a:off x="3614827" y="3128474"/>
            <a:ext cx="484745" cy="357312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C8E74C8-916B-43B0-B108-0CFDADFFF677}"/>
              </a:ext>
            </a:extLst>
          </p:cNvPr>
          <p:cNvSpPr/>
          <p:nvPr/>
        </p:nvSpPr>
        <p:spPr>
          <a:xfrm>
            <a:off x="4513759" y="6682077"/>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3C4620E-B56D-44FF-B19B-2C6B6B9D1CFC}"/>
              </a:ext>
            </a:extLst>
          </p:cNvPr>
          <p:cNvCxnSpPr>
            <a:stCxn id="22" idx="4"/>
            <a:endCxn id="31" idx="0"/>
          </p:cNvCxnSpPr>
          <p:nvPr/>
        </p:nvCxnSpPr>
        <p:spPr>
          <a:xfrm>
            <a:off x="4099572" y="3128474"/>
            <a:ext cx="453006" cy="3553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C6AFA9-0A63-4935-A13B-2161FD299E63}"/>
              </a:ext>
            </a:extLst>
          </p:cNvPr>
          <p:cNvCxnSpPr>
            <a:stCxn id="23" idx="4"/>
            <a:endCxn id="31" idx="0"/>
          </p:cNvCxnSpPr>
          <p:nvPr/>
        </p:nvCxnSpPr>
        <p:spPr>
          <a:xfrm flipH="1">
            <a:off x="4552578" y="3132817"/>
            <a:ext cx="469870" cy="354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D80CC5A-ECC5-481D-9A7D-B73FE666DE1C}"/>
              </a:ext>
            </a:extLst>
          </p:cNvPr>
          <p:cNvCxnSpPr/>
          <p:nvPr/>
        </p:nvCxnSpPr>
        <p:spPr>
          <a:xfrm>
            <a:off x="847054" y="4911626"/>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3A52A7-6AC3-43CF-AF06-8C44E5313E60}"/>
              </a:ext>
            </a:extLst>
          </p:cNvPr>
          <p:cNvCxnSpPr/>
          <p:nvPr/>
        </p:nvCxnSpPr>
        <p:spPr>
          <a:xfrm>
            <a:off x="1767984" y="490934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8D8015-DD75-44BA-83B9-715E457DEE06}"/>
              </a:ext>
            </a:extLst>
          </p:cNvPr>
          <p:cNvCxnSpPr/>
          <p:nvPr/>
        </p:nvCxnSpPr>
        <p:spPr>
          <a:xfrm>
            <a:off x="2655546" y="4911889"/>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042A92-99E0-43FB-BCF7-A44DE5C0E9EC}"/>
              </a:ext>
            </a:extLst>
          </p:cNvPr>
          <p:cNvCxnSpPr/>
          <p:nvPr/>
        </p:nvCxnSpPr>
        <p:spPr>
          <a:xfrm>
            <a:off x="3510112" y="4912841"/>
            <a:ext cx="16617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B6BF8-7230-4696-A9C7-BE7FCBCFBEFC}"/>
              </a:ext>
            </a:extLst>
          </p:cNvPr>
          <p:cNvCxnSpPr/>
          <p:nvPr/>
        </p:nvCxnSpPr>
        <p:spPr>
          <a:xfrm>
            <a:off x="529354" y="3937619"/>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CAFCFE-B395-4737-BA99-E5D45D8F0970}"/>
              </a:ext>
            </a:extLst>
          </p:cNvPr>
          <p:cNvCxnSpPr/>
          <p:nvPr/>
        </p:nvCxnSpPr>
        <p:spPr>
          <a:xfrm>
            <a:off x="702661" y="5445936"/>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BB8FF7-8A49-492F-8E85-2F665EDB927D}"/>
              </a:ext>
            </a:extLst>
          </p:cNvPr>
          <p:cNvCxnSpPr/>
          <p:nvPr/>
        </p:nvCxnSpPr>
        <p:spPr>
          <a:xfrm flipV="1">
            <a:off x="996992" y="5389409"/>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5AA8EC-7044-4551-8257-99B245FC15A2}"/>
              </a:ext>
            </a:extLst>
          </p:cNvPr>
          <p:cNvCxnSpPr/>
          <p:nvPr/>
        </p:nvCxnSpPr>
        <p:spPr>
          <a:xfrm flipV="1">
            <a:off x="1141788" y="4259131"/>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AAAD959-CF5C-424E-A9F0-2731ED776713}"/>
              </a:ext>
            </a:extLst>
          </p:cNvPr>
          <p:cNvCxnSpPr/>
          <p:nvPr/>
        </p:nvCxnSpPr>
        <p:spPr>
          <a:xfrm>
            <a:off x="1506669" y="4252803"/>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3D684A-34AD-4295-B19F-0302CF78FD22}"/>
              </a:ext>
            </a:extLst>
          </p:cNvPr>
          <p:cNvCxnSpPr/>
          <p:nvPr/>
        </p:nvCxnSpPr>
        <p:spPr>
          <a:xfrm>
            <a:off x="1676487" y="5634615"/>
            <a:ext cx="33013" cy="296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8E9463-6E51-4D4A-90DC-AE15EFDCA39F}"/>
              </a:ext>
            </a:extLst>
          </p:cNvPr>
          <p:cNvCxnSpPr/>
          <p:nvPr/>
        </p:nvCxnSpPr>
        <p:spPr>
          <a:xfrm flipV="1">
            <a:off x="1950636" y="5522761"/>
            <a:ext cx="31412" cy="345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5BB22F7-C213-46E7-9C5F-C72C6C5B92D2}"/>
              </a:ext>
            </a:extLst>
          </p:cNvPr>
          <p:cNvCxnSpPr/>
          <p:nvPr/>
        </p:nvCxnSpPr>
        <p:spPr>
          <a:xfrm flipV="1">
            <a:off x="2071067" y="4287645"/>
            <a:ext cx="47886" cy="353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6F2FF82-46BB-43BC-8A44-86F011EF90B3}"/>
              </a:ext>
            </a:extLst>
          </p:cNvPr>
          <p:cNvSpPr/>
          <p:nvPr/>
        </p:nvSpPr>
        <p:spPr>
          <a:xfrm>
            <a:off x="545867" y="437911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AF0A7E-68B2-43D2-9DAD-5B57EA040526}"/>
              </a:ext>
            </a:extLst>
          </p:cNvPr>
          <p:cNvSpPr/>
          <p:nvPr/>
        </p:nvSpPr>
        <p:spPr>
          <a:xfrm>
            <a:off x="663751" y="5342316"/>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D4B9F07-2410-4D37-8BEF-74F8AABAAACA}"/>
              </a:ext>
            </a:extLst>
          </p:cNvPr>
          <p:cNvSpPr/>
          <p:nvPr/>
        </p:nvSpPr>
        <p:spPr>
          <a:xfrm>
            <a:off x="962801" y="569312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0B40849-9BB7-43D9-BE79-0052650045A7}"/>
              </a:ext>
            </a:extLst>
          </p:cNvPr>
          <p:cNvSpPr/>
          <p:nvPr/>
        </p:nvSpPr>
        <p:spPr>
          <a:xfrm>
            <a:off x="1118907" y="452789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80BEEA8-8D8D-483A-9F31-EFE4B964A979}"/>
              </a:ext>
            </a:extLst>
          </p:cNvPr>
          <p:cNvSpPr/>
          <p:nvPr/>
        </p:nvSpPr>
        <p:spPr>
          <a:xfrm>
            <a:off x="1470084" y="4173720"/>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B9C31A6-0258-4765-B903-645B4C9B826C}"/>
              </a:ext>
            </a:extLst>
          </p:cNvPr>
          <p:cNvSpPr/>
          <p:nvPr/>
        </p:nvSpPr>
        <p:spPr>
          <a:xfrm>
            <a:off x="1605161" y="5367652"/>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682D71E-1FC4-48B9-A8CE-8642FCDBE8D5}"/>
              </a:ext>
            </a:extLst>
          </p:cNvPr>
          <p:cNvSpPr/>
          <p:nvPr/>
        </p:nvSpPr>
        <p:spPr>
          <a:xfrm>
            <a:off x="906794" y="6117803"/>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6D9BD0C-96BD-4360-8419-6CF51786ECBB}"/>
              </a:ext>
            </a:extLst>
          </p:cNvPr>
          <p:cNvSpPr/>
          <p:nvPr/>
        </p:nvSpPr>
        <p:spPr>
          <a:xfrm>
            <a:off x="735674" y="6040165"/>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16F9844-1FEE-465B-9AA0-2327023391D5}"/>
              </a:ext>
            </a:extLst>
          </p:cNvPr>
          <p:cNvSpPr/>
          <p:nvPr/>
        </p:nvSpPr>
        <p:spPr>
          <a:xfrm>
            <a:off x="491425" y="382524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FFB72F-B0E2-4F71-BE37-7D23B64ABA07}"/>
              </a:ext>
            </a:extLst>
          </p:cNvPr>
          <p:cNvSpPr/>
          <p:nvPr/>
        </p:nvSpPr>
        <p:spPr>
          <a:xfrm>
            <a:off x="1189621" y="3937619"/>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2A7B9AF-27E8-4902-909F-2099B7A6104F}"/>
              </a:ext>
            </a:extLst>
          </p:cNvPr>
          <p:cNvSpPr/>
          <p:nvPr/>
        </p:nvSpPr>
        <p:spPr>
          <a:xfrm>
            <a:off x="1403273" y="3715418"/>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FE428E-F1B8-403B-9B41-53B095FCEEA3}"/>
              </a:ext>
            </a:extLst>
          </p:cNvPr>
          <p:cNvSpPr/>
          <p:nvPr/>
        </p:nvSpPr>
        <p:spPr>
          <a:xfrm>
            <a:off x="1693287" y="6078984"/>
            <a:ext cx="77638" cy="7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C40247-CCA6-401C-AE05-68CAE940988E}"/>
              </a:ext>
            </a:extLst>
          </p:cNvPr>
          <p:cNvSpPr txBox="1"/>
          <p:nvPr/>
        </p:nvSpPr>
        <p:spPr>
          <a:xfrm>
            <a:off x="2118953" y="2429440"/>
            <a:ext cx="5477774" cy="369332"/>
          </a:xfrm>
          <a:prstGeom prst="rect">
            <a:avLst/>
          </a:prstGeom>
          <a:noFill/>
        </p:spPr>
        <p:txBody>
          <a:bodyPr wrap="square" rtlCol="0">
            <a:spAutoFit/>
          </a:bodyPr>
          <a:lstStyle/>
          <a:p>
            <a:r>
              <a:rPr lang="en-US" dirty="0"/>
              <a:t>Cannot decide transition with this state alone</a:t>
            </a:r>
          </a:p>
        </p:txBody>
      </p:sp>
      <p:cxnSp>
        <p:nvCxnSpPr>
          <p:cNvPr id="6" name="Straight Connector 5">
            <a:extLst>
              <a:ext uri="{FF2B5EF4-FFF2-40B4-BE49-F238E27FC236}">
                <a16:creationId xmlns:a16="http://schemas.microsoft.com/office/drawing/2014/main" id="{CD13E5CC-22B3-4C95-86EB-9600677B0ABB}"/>
              </a:ext>
            </a:extLst>
          </p:cNvPr>
          <p:cNvCxnSpPr/>
          <p:nvPr/>
        </p:nvCxnSpPr>
        <p:spPr>
          <a:xfrm>
            <a:off x="1267259" y="4917190"/>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B53866-56C4-41D3-B366-67A0CD9EC956}"/>
              </a:ext>
            </a:extLst>
          </p:cNvPr>
          <p:cNvCxnSpPr/>
          <p:nvPr/>
        </p:nvCxnSpPr>
        <p:spPr>
          <a:xfrm>
            <a:off x="1672236" y="4102648"/>
            <a:ext cx="67068" cy="8256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Isosceles Triangle 58">
            <a:extLst>
              <a:ext uri="{FF2B5EF4-FFF2-40B4-BE49-F238E27FC236}">
                <a16:creationId xmlns:a16="http://schemas.microsoft.com/office/drawing/2014/main" id="{667EEB0A-A747-460B-82DB-6972C4ADB672}"/>
              </a:ext>
            </a:extLst>
          </p:cNvPr>
          <p:cNvSpPr/>
          <p:nvPr/>
        </p:nvSpPr>
        <p:spPr>
          <a:xfrm>
            <a:off x="1284029" y="5631769"/>
            <a:ext cx="166178" cy="1644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7BBCFEB-FF5D-4774-A5AA-8E63898FE389}"/>
              </a:ext>
            </a:extLst>
          </p:cNvPr>
          <p:cNvSpPr txBox="1"/>
          <p:nvPr/>
        </p:nvSpPr>
        <p:spPr>
          <a:xfrm>
            <a:off x="5222481" y="3608390"/>
            <a:ext cx="451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Rendezvous will change UGV’s path</a:t>
            </a:r>
          </a:p>
        </p:txBody>
      </p:sp>
      <p:sp>
        <p:nvSpPr>
          <p:cNvPr id="62" name="TextBox 61">
            <a:extLst>
              <a:ext uri="{FF2B5EF4-FFF2-40B4-BE49-F238E27FC236}">
                <a16:creationId xmlns:a16="http://schemas.microsoft.com/office/drawing/2014/main" id="{006E10A6-491A-4463-8AFD-F2263F4CCF64}"/>
              </a:ext>
            </a:extLst>
          </p:cNvPr>
          <p:cNvSpPr txBox="1"/>
          <p:nvPr/>
        </p:nvSpPr>
        <p:spPr>
          <a:xfrm>
            <a:off x="5280727" y="4245968"/>
            <a:ext cx="4511117" cy="646331"/>
          </a:xfrm>
          <a:prstGeom prst="rect">
            <a:avLst/>
          </a:prstGeom>
          <a:noFill/>
        </p:spPr>
        <p:txBody>
          <a:bodyPr wrap="square" rtlCol="0">
            <a:spAutoFit/>
          </a:bodyPr>
          <a:lstStyle/>
          <a:p>
            <a:pPr marL="285750" indent="-285750">
              <a:buFont typeface="Arial" panose="020B0604020202020204" pitchFamily="34" charset="0"/>
              <a:buChar char="•"/>
            </a:pPr>
            <a:r>
              <a:rPr lang="en-US" dirty="0"/>
              <a:t>After rendezvous, the transition may </a:t>
            </a:r>
          </a:p>
          <a:p>
            <a:r>
              <a:rPr lang="en-US"/>
              <a:t>be  non-decidable  </a:t>
            </a:r>
            <a:endParaRPr lang="en-US" dirty="0"/>
          </a:p>
        </p:txBody>
      </p:sp>
    </p:spTree>
    <p:extLst>
      <p:ext uri="{BB962C8B-B14F-4D97-AF65-F5344CB8AC3E}">
        <p14:creationId xmlns:p14="http://schemas.microsoft.com/office/powerpoint/2010/main" val="218854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3</a:t>
            </a:r>
          </a:p>
        </p:txBody>
      </p:sp>
      <p:sp>
        <p:nvSpPr>
          <p:cNvPr id="5" name="TextBox 4"/>
          <p:cNvSpPr txBox="1"/>
          <p:nvPr/>
        </p:nvSpPr>
        <p:spPr>
          <a:xfrm>
            <a:off x="532638" y="1084006"/>
            <a:ext cx="76361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given a graph, there are some rendezvous nodes in which UAV can land on UGV. UAVs will appear in those nodes stochastically due to task and energy-management and the inter-arrival time is decided by the energy consumption, which is also stochastic. UGV travels on the graph to provide power and the travel time may be stochastic for each edge.  Research question is what is the minimum number of UGVs and their routes such that the waiting time of each UAV in the rendezvous nodes is less than T with high prob.</a:t>
            </a:r>
          </a:p>
        </p:txBody>
      </p:sp>
    </p:spTree>
    <p:extLst>
      <p:ext uri="{BB962C8B-B14F-4D97-AF65-F5344CB8AC3E}">
        <p14:creationId xmlns:p14="http://schemas.microsoft.com/office/powerpoint/2010/main" val="864399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86451"/>
            <a:ext cx="5558717" cy="369332"/>
          </a:xfrm>
          <a:prstGeom prst="rect">
            <a:avLst/>
          </a:prstGeom>
          <a:noFill/>
        </p:spPr>
        <p:txBody>
          <a:bodyPr wrap="square" rtlCol="0">
            <a:spAutoFit/>
          </a:bodyPr>
          <a:lstStyle/>
          <a:p>
            <a:r>
              <a:rPr lang="en-US" dirty="0"/>
              <a:t>Problems </a:t>
            </a:r>
            <a:r>
              <a:rPr lang="en-US" dirty="0" smtClean="0"/>
              <a:t>with</a:t>
            </a:r>
            <a:endParaRPr lang="en-US" dirty="0"/>
          </a:p>
        </p:txBody>
      </p:sp>
      <p:sp>
        <p:nvSpPr>
          <p:cNvPr id="62" name="TextBox 61">
            <a:extLst>
              <a:ext uri="{FF2B5EF4-FFF2-40B4-BE49-F238E27FC236}">
                <a16:creationId xmlns:a16="http://schemas.microsoft.com/office/drawing/2014/main" id="{006E10A6-491A-4463-8AFD-F2263F4CCF64}"/>
              </a:ext>
            </a:extLst>
          </p:cNvPr>
          <p:cNvSpPr txBox="1"/>
          <p:nvPr/>
        </p:nvSpPr>
        <p:spPr>
          <a:xfrm>
            <a:off x="632782" y="3715160"/>
            <a:ext cx="6981873"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state space size? </a:t>
            </a:r>
            <a:endParaRPr lang="en-US" dirty="0"/>
          </a:p>
        </p:txBody>
      </p:sp>
      <p:pic>
        <p:nvPicPr>
          <p:cNvPr id="61" name="Picture 4" descr="Drones transparent PNG images - Sti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3894" y="178308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Jackal UGV - Small Weatherproof Robot - Clearpa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8992" y="71341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64" name="Freeform 63"/>
          <p:cNvSpPr/>
          <p:nvPr/>
        </p:nvSpPr>
        <p:spPr>
          <a:xfrm>
            <a:off x="2474891" y="71341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2422139" y="162634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92257" y="219254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664187" y="18417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022962" y="159646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264262" y="18716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483337" y="22224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911962"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356835" y="22192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917316" y="22790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374516" y="24980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965066" y="23069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546091" y="23282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787391" y="2804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152516" y="322745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12037" y="28343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422139" y="114246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88864" y="9378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299374" y="77242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71726" y="7394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97071" y="114881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856526" y="136044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42326" y="12733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189757" y="12077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889845" y="1374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554891" y="193144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V="1">
            <a:off x="2389138" y="134360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40509" y="1301632"/>
            <a:ext cx="989108" cy="369332"/>
          </a:xfrm>
          <a:prstGeom prst="rect">
            <a:avLst/>
          </a:prstGeom>
          <a:noFill/>
        </p:spPr>
        <p:txBody>
          <a:bodyPr wrap="square" rtlCol="0">
            <a:spAutoFit/>
          </a:bodyPr>
          <a:lstStyle/>
          <a:p>
            <a:r>
              <a:rPr lang="en-US" altLang="zh-CN" dirty="0"/>
              <a:t>detour</a:t>
            </a:r>
            <a:endParaRPr lang="en-US" dirty="0"/>
          </a:p>
        </p:txBody>
      </p:sp>
      <p:sp>
        <p:nvSpPr>
          <p:cNvPr id="92" name="Freeform 91"/>
          <p:cNvSpPr/>
          <p:nvPr/>
        </p:nvSpPr>
        <p:spPr>
          <a:xfrm>
            <a:off x="3137623" y="876453"/>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a:off x="4900431" y="139389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93"/>
          <p:cNvSpPr/>
          <p:nvPr/>
        </p:nvSpPr>
        <p:spPr>
          <a:xfrm>
            <a:off x="5376288" y="177680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a:off x="3299279" y="134959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cumentclass{article}&#10;\usepackage{amsmath}&#10;\pagestyle{empty}&#10;\begin{document}&#10;&#10;$$&#10;  S_a \times S_g \times \mathcal{B} \times S_{task}&#10;$$&#10;&#10;&#10;\end{document}" title="IguanaTex Bitmap Display"/>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047" y="4250973"/>
            <a:ext cx="2176915" cy="251429"/>
          </a:xfrm>
          <a:prstGeom prst="rect">
            <a:avLst/>
          </a:prstGeom>
        </p:spPr>
      </p:pic>
      <p:sp>
        <p:nvSpPr>
          <p:cNvPr id="6" name="TextBox 5"/>
          <p:cNvSpPr txBox="1"/>
          <p:nvPr/>
        </p:nvSpPr>
        <p:spPr>
          <a:xfrm>
            <a:off x="764652" y="4611962"/>
            <a:ext cx="3248971" cy="369332"/>
          </a:xfrm>
          <a:prstGeom prst="rect">
            <a:avLst/>
          </a:prstGeom>
          <a:noFill/>
        </p:spPr>
        <p:txBody>
          <a:bodyPr wrap="square" rtlCol="0">
            <a:spAutoFit/>
          </a:bodyPr>
          <a:lstStyle/>
          <a:p>
            <a:r>
              <a:rPr lang="en-US" dirty="0" smtClean="0"/>
              <a:t>15  x  34 x 25 x 3 = 38250 </a:t>
            </a:r>
            <a:endParaRPr lang="en-US" dirty="0"/>
          </a:p>
        </p:txBody>
      </p:sp>
      <p:pic>
        <p:nvPicPr>
          <p:cNvPr id="7" name="Picture 6"/>
          <p:cNvPicPr>
            <a:picLocks noChangeAspect="1"/>
          </p:cNvPicPr>
          <p:nvPr/>
        </p:nvPicPr>
        <p:blipFill>
          <a:blip r:embed="rId7"/>
          <a:stretch>
            <a:fillRect/>
          </a:stretch>
        </p:blipFill>
        <p:spPr>
          <a:xfrm>
            <a:off x="3302300" y="2913533"/>
            <a:ext cx="5659029" cy="3831898"/>
          </a:xfrm>
          <a:prstGeom prst="rect">
            <a:avLst/>
          </a:prstGeom>
        </p:spPr>
      </p:pic>
    </p:spTree>
    <p:extLst>
      <p:ext uri="{BB962C8B-B14F-4D97-AF65-F5344CB8AC3E}">
        <p14:creationId xmlns:p14="http://schemas.microsoft.com/office/powerpoint/2010/main" val="51954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232" y="1285336"/>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Linear Programming implementation for the CMDP instance - </a:t>
            </a:r>
            <a:r>
              <a:rPr lang="en-US" sz="2000" dirty="0" smtClean="0">
                <a:latin typeface="Times New Roman" panose="02020603050405020304" pitchFamily="18" charset="0"/>
                <a:cs typeface="Times New Roman" panose="02020603050405020304" pitchFamily="18" charset="0"/>
              </a:rPr>
              <a:t>completed</a:t>
            </a:r>
            <a:endParaRPr lang="en-US" sz="2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64232" y="2248619"/>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Tested on an instance with </a:t>
            </a:r>
            <a:r>
              <a:rPr lang="en-US" sz="2000" dirty="0" smtClean="0">
                <a:latin typeface="Times New Roman" panose="02020603050405020304" pitchFamily="18" charset="0"/>
                <a:cs typeface="Times New Roman" panose="02020603050405020304" pitchFamily="18" charset="0"/>
              </a:rPr>
              <a:t>15 </a:t>
            </a:r>
            <a:r>
              <a:rPr lang="en-US" sz="2000" dirty="0">
                <a:latin typeface="Times New Roman" panose="02020603050405020304" pitchFamily="18" charset="0"/>
                <a:cs typeface="Times New Roman" panose="02020603050405020304" pitchFamily="18" charset="0"/>
              </a:rPr>
              <a:t>sites that UAS needs to visit and a UGV path</a:t>
            </a:r>
          </a:p>
        </p:txBody>
      </p:sp>
      <p:sp>
        <p:nvSpPr>
          <p:cNvPr id="5" name="TextBox 4"/>
          <p:cNvSpPr txBox="1"/>
          <p:nvPr/>
        </p:nvSpPr>
        <p:spPr>
          <a:xfrm>
            <a:off x="1259456" y="30882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Will show a representative policy with probability of failure &lt;= </a:t>
            </a:r>
            <a:r>
              <a:rPr lang="en-US" dirty="0" smtClean="0"/>
              <a:t>0.1</a:t>
            </a:r>
            <a:endParaRPr lang="en-US" dirty="0"/>
          </a:p>
        </p:txBody>
      </p:sp>
      <p:sp>
        <p:nvSpPr>
          <p:cNvPr id="15" name="TextBox 14"/>
          <p:cNvSpPr txBox="1"/>
          <p:nvPr/>
        </p:nvSpPr>
        <p:spPr>
          <a:xfrm>
            <a:off x="664231" y="3734588"/>
            <a:ext cx="810020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Pareto-optimal plot showing expected mission time (primary objective) versus probability of failure constraint</a:t>
            </a:r>
          </a:p>
        </p:txBody>
      </p:sp>
      <p:sp>
        <p:nvSpPr>
          <p:cNvPr id="16" name="TextBox 15"/>
          <p:cNvSpPr txBox="1"/>
          <p:nvPr/>
        </p:nvSpPr>
        <p:spPr>
          <a:xfrm>
            <a:off x="664230" y="4734862"/>
            <a:ext cx="810020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Discussion</a:t>
            </a:r>
          </a:p>
        </p:txBody>
      </p:sp>
      <p:sp>
        <p:nvSpPr>
          <p:cNvPr id="17" name="TextBox 16"/>
          <p:cNvSpPr txBox="1"/>
          <p:nvPr/>
        </p:nvSpPr>
        <p:spPr>
          <a:xfrm>
            <a:off x="1259456" y="5220557"/>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8" name="TextBox 17"/>
          <p:cNvSpPr txBox="1"/>
          <p:nvPr/>
        </p:nvSpPr>
        <p:spPr>
          <a:xfrm>
            <a:off x="1259456" y="567547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956420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a:t>
            </a:r>
          </a:p>
        </p:txBody>
      </p:sp>
      <p:sp>
        <p:nvSpPr>
          <p:cNvPr id="5" name="TextBox 4"/>
          <p:cNvSpPr txBox="1"/>
          <p:nvPr/>
        </p:nvSpPr>
        <p:spPr>
          <a:xfrm>
            <a:off x="532638" y="1084006"/>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Reward-collecting type tasks: non-Markovian reward</a:t>
            </a:r>
          </a:p>
        </p:txBody>
      </p:sp>
      <p:pic>
        <p:nvPicPr>
          <p:cNvPr id="3" name="Picture 2"/>
          <p:cNvPicPr>
            <a:picLocks noChangeAspect="1"/>
          </p:cNvPicPr>
          <p:nvPr/>
        </p:nvPicPr>
        <p:blipFill>
          <a:blip r:embed="rId2"/>
          <a:stretch>
            <a:fillRect/>
          </a:stretch>
        </p:blipFill>
        <p:spPr>
          <a:xfrm>
            <a:off x="2938738" y="1553882"/>
            <a:ext cx="3266524" cy="3282203"/>
          </a:xfrm>
          <a:prstGeom prst="rect">
            <a:avLst/>
          </a:prstGeom>
        </p:spPr>
      </p:pic>
      <p:sp>
        <p:nvSpPr>
          <p:cNvPr id="4" name="TextBox 3"/>
          <p:cNvSpPr txBox="1"/>
          <p:nvPr/>
        </p:nvSpPr>
        <p:spPr>
          <a:xfrm>
            <a:off x="131486" y="5139435"/>
            <a:ext cx="9287435" cy="369332"/>
          </a:xfrm>
          <a:prstGeom prst="rect">
            <a:avLst/>
          </a:prstGeom>
          <a:noFill/>
        </p:spPr>
        <p:txBody>
          <a:bodyPr wrap="square" rtlCol="0">
            <a:spAutoFit/>
          </a:bodyPr>
          <a:lstStyle/>
          <a:p>
            <a:r>
              <a:rPr lang="en-US" dirty="0"/>
              <a:t> If robot moves following a−d−c−b−d, the last transition between b and d returns  zero  reward </a:t>
            </a:r>
          </a:p>
        </p:txBody>
      </p:sp>
      <p:sp>
        <p:nvSpPr>
          <p:cNvPr id="42" name="TextBox 41"/>
          <p:cNvSpPr txBox="1"/>
          <p:nvPr/>
        </p:nvSpPr>
        <p:spPr>
          <a:xfrm>
            <a:off x="113557" y="5913718"/>
            <a:ext cx="9287435" cy="369332"/>
          </a:xfrm>
          <a:prstGeom prst="rect">
            <a:avLst/>
          </a:prstGeom>
          <a:noFill/>
        </p:spPr>
        <p:txBody>
          <a:bodyPr wrap="square" rtlCol="0">
            <a:spAutoFit/>
          </a:bodyPr>
          <a:lstStyle/>
          <a:p>
            <a:r>
              <a:rPr lang="en-US" dirty="0"/>
              <a:t> if  the  robot  moves  following a−c−b−d, it can collect some reward in the transition from b to d</a:t>
            </a:r>
          </a:p>
        </p:txBody>
      </p:sp>
    </p:spTree>
    <p:extLst>
      <p:ext uri="{BB962C8B-B14F-4D97-AF65-F5344CB8AC3E}">
        <p14:creationId xmlns:p14="http://schemas.microsoft.com/office/powerpoint/2010/main" val="2286942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sp>
        <p:nvSpPr>
          <p:cNvPr id="13" name="TextBox 12"/>
          <p:cNvSpPr txBox="1"/>
          <p:nvPr/>
        </p:nvSpPr>
        <p:spPr>
          <a:xfrm>
            <a:off x="1095555" y="462375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Nodes in road network  are denoted as red dots</a:t>
            </a:r>
            <a:endParaRPr lang="en-US" dirty="0"/>
          </a:p>
        </p:txBody>
      </p:sp>
      <p:sp>
        <p:nvSpPr>
          <p:cNvPr id="50" name="TextBox 49"/>
          <p:cNvSpPr txBox="1"/>
          <p:nvPr/>
        </p:nvSpPr>
        <p:spPr>
          <a:xfrm>
            <a:off x="1095555" y="5097188"/>
            <a:ext cx="578832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UAV task is specified as directed line graph</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Tree>
    <p:extLst>
      <p:ext uri="{BB962C8B-B14F-4D97-AF65-F5344CB8AC3E}">
        <p14:creationId xmlns:p14="http://schemas.microsoft.com/office/powerpoint/2010/main" val="1182210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741872"/>
            <a:ext cx="3648973" cy="369332"/>
          </a:xfrm>
          <a:prstGeom prst="rect">
            <a:avLst/>
          </a:prstGeom>
          <a:noFill/>
        </p:spPr>
        <p:txBody>
          <a:bodyPr wrap="square" rtlCol="0">
            <a:spAutoFit/>
          </a:bodyPr>
          <a:lstStyle/>
          <a:p>
            <a:r>
              <a:rPr lang="en-US" dirty="0" smtClean="0"/>
              <a:t>One sample trajectory for c = 0.1</a:t>
            </a:r>
            <a:endParaRPr lang="en-US" dirty="0"/>
          </a:p>
        </p:txBody>
      </p:sp>
      <p:sp>
        <p:nvSpPr>
          <p:cNvPr id="5" name="TextBox 4"/>
          <p:cNvSpPr txBox="1"/>
          <p:nvPr/>
        </p:nvSpPr>
        <p:spPr>
          <a:xfrm>
            <a:off x="496019" y="1164385"/>
            <a:ext cx="7203056" cy="369332"/>
          </a:xfrm>
          <a:prstGeom prst="rect">
            <a:avLst/>
          </a:prstGeom>
          <a:noFill/>
        </p:spPr>
        <p:txBody>
          <a:bodyPr wrap="square" rtlCol="0">
            <a:spAutoFit/>
          </a:bodyPr>
          <a:lstStyle/>
          <a:p>
            <a:r>
              <a:rPr lang="en-US" dirty="0" err="1" smtClean="0"/>
              <a:t>V_be</a:t>
            </a:r>
            <a:r>
              <a:rPr lang="en-US" dirty="0" smtClean="0"/>
              <a:t>: move to next task node with best endurance velocity</a:t>
            </a:r>
            <a:endParaRPr lang="en-US" dirty="0"/>
          </a:p>
        </p:txBody>
      </p:sp>
      <p:sp>
        <p:nvSpPr>
          <p:cNvPr id="14" name="TextBox 13"/>
          <p:cNvSpPr txBox="1"/>
          <p:nvPr/>
        </p:nvSpPr>
        <p:spPr>
          <a:xfrm>
            <a:off x="496019" y="1533717"/>
            <a:ext cx="7203056" cy="369332"/>
          </a:xfrm>
          <a:prstGeom prst="rect">
            <a:avLst/>
          </a:prstGeom>
          <a:noFill/>
        </p:spPr>
        <p:txBody>
          <a:bodyPr wrap="square" rtlCol="0">
            <a:spAutoFit/>
          </a:bodyPr>
          <a:lstStyle/>
          <a:p>
            <a:r>
              <a:rPr lang="en-US" dirty="0" err="1" smtClean="0"/>
              <a:t>V_br</a:t>
            </a:r>
            <a:r>
              <a:rPr lang="en-US" dirty="0" smtClean="0"/>
              <a:t>: move to next task node with best range velocity</a:t>
            </a:r>
            <a:endParaRPr lang="en-US" dirty="0"/>
          </a:p>
        </p:txBody>
      </p:sp>
      <p:sp>
        <p:nvSpPr>
          <p:cNvPr id="15" name="TextBox 14"/>
          <p:cNvSpPr txBox="1"/>
          <p:nvPr/>
        </p:nvSpPr>
        <p:spPr>
          <a:xfrm>
            <a:off x="496019" y="1903049"/>
            <a:ext cx="7203056" cy="369332"/>
          </a:xfrm>
          <a:prstGeom prst="rect">
            <a:avLst/>
          </a:prstGeom>
          <a:noFill/>
        </p:spPr>
        <p:txBody>
          <a:bodyPr wrap="square" rtlCol="0">
            <a:spAutoFit/>
          </a:bodyPr>
          <a:lstStyle/>
          <a:p>
            <a:r>
              <a:rPr lang="en-US" dirty="0" err="1" smtClean="0"/>
              <a:t>V_be_be</a:t>
            </a:r>
            <a:r>
              <a:rPr lang="en-US" dirty="0" smtClean="0"/>
              <a:t>: rendezvous with best endurance velocity</a:t>
            </a:r>
            <a:endParaRPr lang="en-US" dirty="0"/>
          </a:p>
        </p:txBody>
      </p:sp>
      <p:sp>
        <p:nvSpPr>
          <p:cNvPr id="16" name="TextBox 15"/>
          <p:cNvSpPr txBox="1"/>
          <p:nvPr/>
        </p:nvSpPr>
        <p:spPr>
          <a:xfrm>
            <a:off x="496019" y="2272381"/>
            <a:ext cx="7203056" cy="369332"/>
          </a:xfrm>
          <a:prstGeom prst="rect">
            <a:avLst/>
          </a:prstGeom>
          <a:noFill/>
        </p:spPr>
        <p:txBody>
          <a:bodyPr wrap="square" rtlCol="0">
            <a:spAutoFit/>
          </a:bodyPr>
          <a:lstStyle/>
          <a:p>
            <a:r>
              <a:rPr lang="en-US" dirty="0" err="1" smtClean="0"/>
              <a:t>V_br_br</a:t>
            </a:r>
            <a:r>
              <a:rPr lang="en-US" dirty="0" smtClean="0"/>
              <a:t>: rendezvous with best range velocity</a:t>
            </a:r>
            <a:endParaRPr lang="en-US" dirty="0"/>
          </a:p>
        </p:txBody>
      </p:sp>
      <p:sp>
        <p:nvSpPr>
          <p:cNvPr id="17" name="TextBox 16"/>
          <p:cNvSpPr txBox="1"/>
          <p:nvPr/>
        </p:nvSpPr>
        <p:spPr>
          <a:xfrm>
            <a:off x="496019" y="2641713"/>
            <a:ext cx="7203056" cy="369332"/>
          </a:xfrm>
          <a:prstGeom prst="rect">
            <a:avLst/>
          </a:prstGeom>
          <a:noFill/>
        </p:spPr>
        <p:txBody>
          <a:bodyPr wrap="square" rtlCol="0">
            <a:spAutoFit/>
          </a:bodyPr>
          <a:lstStyle/>
          <a:p>
            <a:r>
              <a:rPr lang="en-US" dirty="0" smtClean="0"/>
              <a:t>Battery level: 100 units divided into 25 pieces </a:t>
            </a:r>
            <a:endParaRPr lang="en-US" dirty="0"/>
          </a:p>
        </p:txBody>
      </p:sp>
    </p:spTree>
    <p:extLst>
      <p:ext uri="{BB962C8B-B14F-4D97-AF65-F5344CB8AC3E}">
        <p14:creationId xmlns:p14="http://schemas.microsoft.com/office/powerpoint/2010/main" val="3040786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810700" y="1355846"/>
            <a:ext cx="7522599" cy="5181070"/>
          </a:xfrm>
          <a:prstGeom prst="rect">
            <a:avLst/>
          </a:prstGeom>
        </p:spPr>
      </p:pic>
    </p:spTree>
    <p:extLst>
      <p:ext uri="{BB962C8B-B14F-4D97-AF65-F5344CB8AC3E}">
        <p14:creationId xmlns:p14="http://schemas.microsoft.com/office/powerpoint/2010/main" val="3593318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685799" y="1187974"/>
            <a:ext cx="8149843" cy="5454126"/>
          </a:xfrm>
          <a:prstGeom prst="rect">
            <a:avLst/>
          </a:prstGeom>
        </p:spPr>
      </p:pic>
    </p:spTree>
    <p:extLst>
      <p:ext uri="{BB962C8B-B14F-4D97-AF65-F5344CB8AC3E}">
        <p14:creationId xmlns:p14="http://schemas.microsoft.com/office/powerpoint/2010/main" val="547620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61937" y="923925"/>
            <a:ext cx="8620125" cy="5934075"/>
          </a:xfrm>
          <a:prstGeom prst="rect">
            <a:avLst/>
          </a:prstGeom>
        </p:spPr>
      </p:pic>
    </p:spTree>
    <p:extLst>
      <p:ext uri="{BB962C8B-B14F-4D97-AF65-F5344CB8AC3E}">
        <p14:creationId xmlns:p14="http://schemas.microsoft.com/office/powerpoint/2010/main" val="2606824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314325" y="962025"/>
            <a:ext cx="8515350" cy="5895975"/>
          </a:xfrm>
          <a:prstGeom prst="rect">
            <a:avLst/>
          </a:prstGeom>
        </p:spPr>
      </p:pic>
    </p:spTree>
    <p:extLst>
      <p:ext uri="{BB962C8B-B14F-4D97-AF65-F5344CB8AC3E}">
        <p14:creationId xmlns:p14="http://schemas.microsoft.com/office/powerpoint/2010/main" val="39111978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345693" y="1044575"/>
            <a:ext cx="8534400" cy="5800725"/>
          </a:xfrm>
          <a:prstGeom prst="rect">
            <a:avLst/>
          </a:prstGeom>
        </p:spPr>
      </p:pic>
    </p:spTree>
    <p:extLst>
      <p:ext uri="{BB962C8B-B14F-4D97-AF65-F5344CB8AC3E}">
        <p14:creationId xmlns:p14="http://schemas.microsoft.com/office/powerpoint/2010/main" val="18472224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04007" y="1270000"/>
            <a:ext cx="7535985" cy="5156200"/>
          </a:xfrm>
          <a:prstGeom prst="rect">
            <a:avLst/>
          </a:prstGeom>
        </p:spPr>
      </p:pic>
    </p:spTree>
    <p:extLst>
      <p:ext uri="{BB962C8B-B14F-4D97-AF65-F5344CB8AC3E}">
        <p14:creationId xmlns:p14="http://schemas.microsoft.com/office/powerpoint/2010/main" val="7383456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108075" y="1127125"/>
            <a:ext cx="7181850" cy="4933950"/>
          </a:xfrm>
          <a:prstGeom prst="rect">
            <a:avLst/>
          </a:prstGeom>
        </p:spPr>
      </p:pic>
    </p:spTree>
    <p:extLst>
      <p:ext uri="{BB962C8B-B14F-4D97-AF65-F5344CB8AC3E}">
        <p14:creationId xmlns:p14="http://schemas.microsoft.com/office/powerpoint/2010/main" val="204332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04887" y="1214437"/>
            <a:ext cx="7134225" cy="4886325"/>
          </a:xfrm>
          <a:prstGeom prst="rect">
            <a:avLst/>
          </a:prstGeom>
        </p:spPr>
      </p:pic>
    </p:spTree>
    <p:extLst>
      <p:ext uri="{BB962C8B-B14F-4D97-AF65-F5344CB8AC3E}">
        <p14:creationId xmlns:p14="http://schemas.microsoft.com/office/powerpoint/2010/main" val="2081197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666" y="365004"/>
            <a:ext cx="7886700" cy="478935"/>
          </a:xfrm>
        </p:spPr>
        <p:txBody>
          <a:bodyPr>
            <a:normAutofit fontScale="90000"/>
          </a:bodyPr>
          <a:lstStyle/>
          <a:p>
            <a:r>
              <a:rPr lang="en-US" dirty="0"/>
              <a:t>Problem 2</a:t>
            </a:r>
          </a:p>
        </p:txBody>
      </p:sp>
      <p:sp>
        <p:nvSpPr>
          <p:cNvPr id="5" name="TextBox 4"/>
          <p:cNvSpPr txBox="1"/>
          <p:nvPr/>
        </p:nvSpPr>
        <p:spPr>
          <a:xfrm>
            <a:off x="532636" y="878898"/>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Key is to rendezvous periodically for the long-term operation</a:t>
            </a:r>
          </a:p>
        </p:txBody>
      </p:sp>
      <p:sp>
        <p:nvSpPr>
          <p:cNvPr id="42" name="TextBox 41"/>
          <p:cNvSpPr txBox="1"/>
          <p:nvPr/>
        </p:nvSpPr>
        <p:spPr>
          <a:xfrm>
            <a:off x="532636" y="1283189"/>
            <a:ext cx="763611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Simpler problem: suppose the task path of the UGV is given, a sequence of nodes that the UAV should visit is also given.  Considering the limited energy of the UAV, we want to answer the questions:</a:t>
            </a:r>
          </a:p>
        </p:txBody>
      </p:sp>
      <p:pic>
        <p:nvPicPr>
          <p:cNvPr id="43" name="Picture 4" descr="Drones transparent PNG images - Sti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803" y="5288845"/>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4901" y="4219175"/>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44"/>
          <p:cNvSpPr/>
          <p:nvPr/>
        </p:nvSpPr>
        <p:spPr>
          <a:xfrm>
            <a:off x="2580800" y="4219175"/>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528048" y="5132112"/>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12258" y="2337505"/>
            <a:ext cx="571948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Is it possible for the UAV to finish the path by periodic rendezvous with the UGV to replenish power?</a:t>
            </a:r>
          </a:p>
          <a:p>
            <a:pPr marL="285750" indent="-285750">
              <a:buFont typeface="Wingdings" panose="05000000000000000000" pitchFamily="2" charset="2"/>
              <a:buChar char="§"/>
            </a:pPr>
            <a:r>
              <a:rPr lang="en-US" dirty="0"/>
              <a:t>If possible, what are the detour decisions (leave a node to rendezvous with the UGV) for the UAV </a:t>
            </a:r>
            <a:r>
              <a:rPr lang="en-US" altLang="zh-CN" dirty="0"/>
              <a:t>such </a:t>
            </a:r>
            <a:r>
              <a:rPr lang="en-US" dirty="0"/>
              <a:t>that the total travel time of UAV and energy chance constrains is satisfied during the task. </a:t>
            </a:r>
          </a:p>
        </p:txBody>
      </p:sp>
      <p:sp>
        <p:nvSpPr>
          <p:cNvPr id="7" name="Oval 6"/>
          <p:cNvSpPr/>
          <p:nvPr/>
        </p:nvSpPr>
        <p:spPr>
          <a:xfrm>
            <a:off x="2498166" y="569830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70096" y="5347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8871" y="51022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370171" y="53774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589246" y="57281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17871"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462744" y="57250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023225" y="57847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0425" y="60038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070975" y="581267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652000" y="58340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893300" y="631027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58425" y="673322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617946" y="63401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528048" y="46482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994773" y="444359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405283" y="427819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077635" y="42451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402980" y="465457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962435" y="486620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648235" y="477907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295666" y="471350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995754" y="488058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60800" y="543720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5047" y="4849368"/>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46418" y="4807397"/>
            <a:ext cx="989108" cy="369332"/>
          </a:xfrm>
          <a:prstGeom prst="rect">
            <a:avLst/>
          </a:prstGeom>
          <a:noFill/>
        </p:spPr>
        <p:txBody>
          <a:bodyPr wrap="square" rtlCol="0">
            <a:spAutoFit/>
          </a:bodyPr>
          <a:lstStyle/>
          <a:p>
            <a:r>
              <a:rPr lang="en-US" altLang="zh-CN" dirty="0"/>
              <a:t>detour</a:t>
            </a:r>
            <a:endParaRPr lang="en-US" dirty="0"/>
          </a:p>
        </p:txBody>
      </p:sp>
      <p:sp>
        <p:nvSpPr>
          <p:cNvPr id="4" name="Freeform 3"/>
          <p:cNvSpPr/>
          <p:nvPr/>
        </p:nvSpPr>
        <p:spPr>
          <a:xfrm>
            <a:off x="3243532" y="4382218"/>
            <a:ext cx="516975" cy="467149"/>
          </a:xfrm>
          <a:custGeom>
            <a:avLst/>
            <a:gdLst>
              <a:gd name="connsiteX0" fmla="*/ 0 w 621102"/>
              <a:gd name="connsiteY0" fmla="*/ 0 h 465826"/>
              <a:gd name="connsiteX1" fmla="*/ 172528 w 621102"/>
              <a:gd name="connsiteY1" fmla="*/ 345056 h 465826"/>
              <a:gd name="connsiteX2" fmla="*/ 621102 w 621102"/>
              <a:gd name="connsiteY2" fmla="*/ 465826 h 465826"/>
            </a:gdLst>
            <a:ahLst/>
            <a:cxnLst>
              <a:cxn ang="0">
                <a:pos x="connsiteX0" y="connsiteY0"/>
              </a:cxn>
              <a:cxn ang="0">
                <a:pos x="connsiteX1" y="connsiteY1"/>
              </a:cxn>
              <a:cxn ang="0">
                <a:pos x="connsiteX2" y="connsiteY2"/>
              </a:cxn>
            </a:cxnLst>
            <a:rect l="l" t="t" r="r" b="b"/>
            <a:pathLst>
              <a:path w="621102" h="465826">
                <a:moveTo>
                  <a:pt x="0" y="0"/>
                </a:moveTo>
                <a:cubicBezTo>
                  <a:pt x="34505" y="133709"/>
                  <a:pt x="69011" y="267418"/>
                  <a:pt x="172528" y="345056"/>
                </a:cubicBezTo>
                <a:cubicBezTo>
                  <a:pt x="276045" y="422694"/>
                  <a:pt x="448573" y="444260"/>
                  <a:pt x="621102" y="46582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006340" y="4899660"/>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2197" y="5282566"/>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405188" y="4855363"/>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847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04887" y="1220787"/>
            <a:ext cx="7134225" cy="4924425"/>
          </a:xfrm>
          <a:prstGeom prst="rect">
            <a:avLst/>
          </a:prstGeom>
        </p:spPr>
      </p:pic>
    </p:spTree>
    <p:extLst>
      <p:ext uri="{BB962C8B-B14F-4D97-AF65-F5344CB8AC3E}">
        <p14:creationId xmlns:p14="http://schemas.microsoft.com/office/powerpoint/2010/main" val="12729852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90600" y="1296987"/>
            <a:ext cx="7162800" cy="4924425"/>
          </a:xfrm>
          <a:prstGeom prst="rect">
            <a:avLst/>
          </a:prstGeom>
        </p:spPr>
      </p:pic>
    </p:spTree>
    <p:extLst>
      <p:ext uri="{BB962C8B-B14F-4D97-AF65-F5344CB8AC3E}">
        <p14:creationId xmlns:p14="http://schemas.microsoft.com/office/powerpoint/2010/main" val="3751330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85750" y="986749"/>
            <a:ext cx="8572500" cy="5829300"/>
          </a:xfrm>
          <a:prstGeom prst="rect">
            <a:avLst/>
          </a:prstGeom>
        </p:spPr>
      </p:pic>
    </p:spTree>
    <p:extLst>
      <p:ext uri="{BB962C8B-B14F-4D97-AF65-F5344CB8AC3E}">
        <p14:creationId xmlns:p14="http://schemas.microsoft.com/office/powerpoint/2010/main" val="4071606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09637" y="1300162"/>
            <a:ext cx="7324725" cy="4943475"/>
          </a:xfrm>
          <a:prstGeom prst="rect">
            <a:avLst/>
          </a:prstGeom>
        </p:spPr>
      </p:pic>
    </p:spTree>
    <p:extLst>
      <p:ext uri="{BB962C8B-B14F-4D97-AF65-F5344CB8AC3E}">
        <p14:creationId xmlns:p14="http://schemas.microsoft.com/office/powerpoint/2010/main" val="584769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527844" y="1161856"/>
            <a:ext cx="8088312" cy="5606568"/>
          </a:xfrm>
          <a:prstGeom prst="rect">
            <a:avLst/>
          </a:prstGeom>
        </p:spPr>
      </p:pic>
    </p:spTree>
    <p:extLst>
      <p:ext uri="{BB962C8B-B14F-4D97-AF65-F5344CB8AC3E}">
        <p14:creationId xmlns:p14="http://schemas.microsoft.com/office/powerpoint/2010/main" val="2183542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81062" y="1193800"/>
            <a:ext cx="7381875" cy="4953000"/>
          </a:xfrm>
          <a:prstGeom prst="rect">
            <a:avLst/>
          </a:prstGeom>
        </p:spPr>
      </p:pic>
    </p:spTree>
    <p:extLst>
      <p:ext uri="{BB962C8B-B14F-4D97-AF65-F5344CB8AC3E}">
        <p14:creationId xmlns:p14="http://schemas.microsoft.com/office/powerpoint/2010/main" val="3447502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71462" y="930053"/>
            <a:ext cx="8601075" cy="5886450"/>
          </a:xfrm>
          <a:prstGeom prst="rect">
            <a:avLst/>
          </a:prstGeom>
        </p:spPr>
      </p:pic>
    </p:spTree>
    <p:extLst>
      <p:ext uri="{BB962C8B-B14F-4D97-AF65-F5344CB8AC3E}">
        <p14:creationId xmlns:p14="http://schemas.microsoft.com/office/powerpoint/2010/main" val="4177492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1014412" y="1216025"/>
            <a:ext cx="7115175" cy="4933950"/>
          </a:xfrm>
          <a:prstGeom prst="rect">
            <a:avLst/>
          </a:prstGeom>
        </p:spPr>
      </p:pic>
    </p:spTree>
    <p:extLst>
      <p:ext uri="{BB962C8B-B14F-4D97-AF65-F5344CB8AC3E}">
        <p14:creationId xmlns:p14="http://schemas.microsoft.com/office/powerpoint/2010/main" val="3883811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023937" y="1201737"/>
            <a:ext cx="7096125" cy="4886325"/>
          </a:xfrm>
          <a:prstGeom prst="rect">
            <a:avLst/>
          </a:prstGeom>
        </p:spPr>
      </p:pic>
    </p:spTree>
    <p:extLst>
      <p:ext uri="{BB962C8B-B14F-4D97-AF65-F5344CB8AC3E}">
        <p14:creationId xmlns:p14="http://schemas.microsoft.com/office/powerpoint/2010/main" val="1838684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57250" y="1162050"/>
            <a:ext cx="7429500" cy="4991100"/>
          </a:xfrm>
          <a:prstGeom prst="rect">
            <a:avLst/>
          </a:prstGeom>
        </p:spPr>
      </p:pic>
    </p:spTree>
    <p:extLst>
      <p:ext uri="{BB962C8B-B14F-4D97-AF65-F5344CB8AC3E}">
        <p14:creationId xmlns:p14="http://schemas.microsoft.com/office/powerpoint/2010/main" val="2023615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p:cNvCxnSpPr/>
          <p:nvPr/>
        </p:nvCxnSpPr>
        <p:spPr>
          <a:xfrm flipH="1">
            <a:off x="3600959" y="6214664"/>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Environment</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135819" y="132188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on the road</a:t>
            </a:r>
          </a:p>
        </p:txBody>
      </p:sp>
      <p:sp>
        <p:nvSpPr>
          <p:cNvPr id="39" name="TextBox 38"/>
          <p:cNvSpPr txBox="1"/>
          <p:nvPr/>
        </p:nvSpPr>
        <p:spPr>
          <a:xfrm>
            <a:off x="532635" y="226890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Motion models: deterministic only for rout planning  </a:t>
            </a:r>
          </a:p>
        </p:txBody>
      </p:sp>
      <p:sp>
        <p:nvSpPr>
          <p:cNvPr id="41" name="TextBox 40"/>
          <p:cNvSpPr txBox="1"/>
          <p:nvPr/>
        </p:nvSpPr>
        <p:spPr>
          <a:xfrm>
            <a:off x="1135818" y="1777635"/>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can transit between any two points if energy permits</a:t>
            </a:r>
          </a:p>
        </p:txBody>
      </p:sp>
      <mc:AlternateContent xmlns:mc="http://schemas.openxmlformats.org/markup-compatibility/2006" xmlns:a14="http://schemas.microsoft.com/office/drawing/2010/main">
        <mc:Choice Requires="a14">
          <p:sp>
            <p:nvSpPr>
              <p:cNvPr id="42" name="TextBox 41"/>
              <p:cNvSpPr txBox="1"/>
              <p:nvPr/>
            </p:nvSpPr>
            <p:spPr>
              <a:xfrm>
                <a:off x="1115889" y="2640736"/>
                <a:ext cx="7636119" cy="404983"/>
              </a:xfrm>
              <a:prstGeom prst="rect">
                <a:avLst/>
              </a:prstGeom>
              <a:noFill/>
            </p:spPr>
            <p:txBody>
              <a:bodyPr wrap="square" rtlCol="0">
                <a:spAutoFit/>
              </a:bodyPr>
              <a:lstStyle/>
              <a:p>
                <a:pPr marL="285750" indent="-285750">
                  <a:buFont typeface="Wingdings" panose="05000000000000000000" pitchFamily="2" charset="2"/>
                  <a:buChar char="§"/>
                </a:pPr>
                <a:r>
                  <a:rPr lang="en-US" dirty="0"/>
                  <a:t>UGV moves at a speed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𝑚𝑎𝑥</m:t>
                            </m:r>
                          </m:sub>
                          <m:sup>
                            <m:r>
                              <a:rPr lang="en-US" b="0" i="1" smtClean="0">
                                <a:latin typeface="Cambria Math" panose="02040503050406030204" pitchFamily="18" charset="0"/>
                              </a:rPr>
                              <m:t>𝑔</m:t>
                            </m:r>
                          </m:sup>
                        </m:sSubSup>
                      </m:e>
                    </m:d>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15889" y="2640736"/>
                <a:ext cx="7636119" cy="404983"/>
              </a:xfrm>
              <a:prstGeom prst="rect">
                <a:avLst/>
              </a:prstGeom>
              <a:blipFill>
                <a:blip r:embed="rId4"/>
                <a:stretch>
                  <a:fillRect l="-479" t="-1493" b="-19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115888" y="307254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moves at a speed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𝑚𝑎𝑥</m:t>
                            </m:r>
                          </m:sub>
                          <m:sup>
                            <m:r>
                              <a:rPr lang="en-US" b="0" i="1" smtClean="0">
                                <a:latin typeface="Cambria Math" panose="02040503050406030204" pitchFamily="18" charset="0"/>
                              </a:rPr>
                              <m:t>𝑎</m:t>
                            </m:r>
                          </m:sup>
                        </m:sSubSup>
                      </m:e>
                    </m:d>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115888" y="3072544"/>
                <a:ext cx="7636119" cy="369332"/>
              </a:xfrm>
              <a:prstGeom prst="rect">
                <a:avLst/>
              </a:prstGeom>
              <a:blipFill>
                <a:blip r:embed="rId5"/>
                <a:stretch>
                  <a:fillRect l="-479" t="-8197" b="-24590"/>
                </a:stretch>
              </a:blipFill>
            </p:spPr>
            <p:txBody>
              <a:bodyPr/>
              <a:lstStyle/>
              <a:p>
                <a:r>
                  <a:rPr lang="en-US">
                    <a:noFill/>
                  </a:rPr>
                  <a:t> </a:t>
                </a:r>
              </a:p>
            </p:txBody>
          </p:sp>
        </mc:Fallback>
      </mc:AlternateContent>
      <p:sp>
        <p:nvSpPr>
          <p:cNvPr id="58" name="TextBox 57"/>
          <p:cNvSpPr txBox="1"/>
          <p:nvPr/>
        </p:nvSpPr>
        <p:spPr>
          <a:xfrm>
            <a:off x="532635" y="4155962"/>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Task </a:t>
            </a:r>
          </a:p>
        </p:txBody>
      </p:sp>
      <p:sp>
        <p:nvSpPr>
          <p:cNvPr id="59" name="TextBox 58"/>
          <p:cNvSpPr txBox="1"/>
          <p:nvPr/>
        </p:nvSpPr>
        <p:spPr>
          <a:xfrm>
            <a:off x="1135814" y="4570130"/>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UGV follows a sequence of nodes and may deviate from the task when receiving rendezvous request</a:t>
            </a:r>
          </a:p>
        </p:txBody>
      </p:sp>
      <p:sp>
        <p:nvSpPr>
          <p:cNvPr id="60" name="TextBox 59"/>
          <p:cNvSpPr txBox="1"/>
          <p:nvPr/>
        </p:nvSpPr>
        <p:spPr>
          <a:xfrm>
            <a:off x="1135814" y="5323378"/>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UAV strictly follows an ordered sequence of nodes</a:t>
            </a:r>
          </a:p>
        </p:txBody>
      </p:sp>
      <p:cxnSp>
        <p:nvCxnSpPr>
          <p:cNvPr id="61" name="Straight Connector 60"/>
          <p:cNvCxnSpPr/>
          <p:nvPr/>
        </p:nvCxnSpPr>
        <p:spPr>
          <a:xfrm flipH="1">
            <a:off x="1764381" y="6219609"/>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667665" y="616958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11348" y="6149009"/>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666" y="5775510"/>
            <a:ext cx="938447" cy="938447"/>
          </a:xfrm>
          <a:prstGeom prst="rect">
            <a:avLst/>
          </a:prstGeom>
          <a:noFill/>
          <a:extLst>
            <a:ext uri="{909E8E84-426E-40DD-AFC4-6F175D3DCCD1}">
              <a14:hiddenFill xmlns:a14="http://schemas.microsoft.com/office/drawing/2010/main">
                <a:solidFill>
                  <a:srgbClr val="FFFFFF"/>
                </a:solidFill>
              </a14:hiddenFill>
            </a:ext>
          </a:extLst>
        </p:spPr>
      </p:pic>
      <p:sp>
        <p:nvSpPr>
          <p:cNvPr id="79" name="Oval 78"/>
          <p:cNvSpPr/>
          <p:nvPr/>
        </p:nvSpPr>
        <p:spPr>
          <a:xfrm>
            <a:off x="5328972" y="6166306"/>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32634" y="3630673"/>
            <a:ext cx="763611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model: stochastic for time-deterministic route</a:t>
            </a:r>
          </a:p>
        </p:txBody>
      </p:sp>
    </p:spTree>
    <p:extLst>
      <p:ext uri="{BB962C8B-B14F-4D97-AF65-F5344CB8AC3E}">
        <p14:creationId xmlns:p14="http://schemas.microsoft.com/office/powerpoint/2010/main" val="35878771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966787" y="986749"/>
            <a:ext cx="7210425" cy="4981575"/>
          </a:xfrm>
          <a:prstGeom prst="rect">
            <a:avLst/>
          </a:prstGeom>
        </p:spPr>
      </p:pic>
    </p:spTree>
    <p:extLst>
      <p:ext uri="{BB962C8B-B14F-4D97-AF65-F5344CB8AC3E}">
        <p14:creationId xmlns:p14="http://schemas.microsoft.com/office/powerpoint/2010/main" val="1360811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71462" y="986749"/>
            <a:ext cx="8601075" cy="5867400"/>
          </a:xfrm>
          <a:prstGeom prst="rect">
            <a:avLst/>
          </a:prstGeom>
        </p:spPr>
      </p:pic>
    </p:spTree>
    <p:extLst>
      <p:ext uri="{BB962C8B-B14F-4D97-AF65-F5344CB8AC3E}">
        <p14:creationId xmlns:p14="http://schemas.microsoft.com/office/powerpoint/2010/main" val="18473784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38112" y="986749"/>
            <a:ext cx="8562975" cy="5848350"/>
          </a:xfrm>
          <a:prstGeom prst="rect">
            <a:avLst/>
          </a:prstGeom>
        </p:spPr>
      </p:pic>
    </p:spTree>
    <p:extLst>
      <p:ext uri="{BB962C8B-B14F-4D97-AF65-F5344CB8AC3E}">
        <p14:creationId xmlns:p14="http://schemas.microsoft.com/office/powerpoint/2010/main" val="4241677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952500" y="1371600"/>
            <a:ext cx="7239000" cy="4953000"/>
          </a:xfrm>
          <a:prstGeom prst="rect">
            <a:avLst/>
          </a:prstGeom>
        </p:spPr>
      </p:pic>
    </p:spTree>
    <p:extLst>
      <p:ext uri="{BB962C8B-B14F-4D97-AF65-F5344CB8AC3E}">
        <p14:creationId xmlns:p14="http://schemas.microsoft.com/office/powerpoint/2010/main" val="1353110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779462" y="1274762"/>
            <a:ext cx="7229475" cy="4943475"/>
          </a:xfrm>
          <a:prstGeom prst="rect">
            <a:avLst/>
          </a:prstGeom>
        </p:spPr>
      </p:pic>
    </p:spTree>
    <p:extLst>
      <p:ext uri="{BB962C8B-B14F-4D97-AF65-F5344CB8AC3E}">
        <p14:creationId xmlns:p14="http://schemas.microsoft.com/office/powerpoint/2010/main" val="2770928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876300" y="1233487"/>
            <a:ext cx="7162800" cy="4924425"/>
          </a:xfrm>
          <a:prstGeom prst="rect">
            <a:avLst/>
          </a:prstGeom>
        </p:spPr>
      </p:pic>
    </p:spTree>
    <p:extLst>
      <p:ext uri="{BB962C8B-B14F-4D97-AF65-F5344CB8AC3E}">
        <p14:creationId xmlns:p14="http://schemas.microsoft.com/office/powerpoint/2010/main" val="3706796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291909" y="1025788"/>
            <a:ext cx="8560182" cy="5832212"/>
          </a:xfrm>
          <a:prstGeom prst="rect">
            <a:avLst/>
          </a:prstGeom>
        </p:spPr>
      </p:pic>
    </p:spTree>
    <p:extLst>
      <p:ext uri="{BB962C8B-B14F-4D97-AF65-F5344CB8AC3E}">
        <p14:creationId xmlns:p14="http://schemas.microsoft.com/office/powerpoint/2010/main" val="575197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257175" y="895350"/>
            <a:ext cx="8629650" cy="5962650"/>
          </a:xfrm>
          <a:prstGeom prst="rect">
            <a:avLst/>
          </a:prstGeom>
        </p:spPr>
      </p:pic>
    </p:spTree>
    <p:extLst>
      <p:ext uri="{BB962C8B-B14F-4D97-AF65-F5344CB8AC3E}">
        <p14:creationId xmlns:p14="http://schemas.microsoft.com/office/powerpoint/2010/main" val="3562475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3" name="Picture 2"/>
          <p:cNvPicPr>
            <a:picLocks noChangeAspect="1"/>
          </p:cNvPicPr>
          <p:nvPr/>
        </p:nvPicPr>
        <p:blipFill>
          <a:blip r:embed="rId3"/>
          <a:stretch>
            <a:fillRect/>
          </a:stretch>
        </p:blipFill>
        <p:spPr>
          <a:xfrm>
            <a:off x="147637" y="930053"/>
            <a:ext cx="8543925" cy="5943600"/>
          </a:xfrm>
          <a:prstGeom prst="rect">
            <a:avLst/>
          </a:prstGeom>
        </p:spPr>
      </p:pic>
    </p:spTree>
    <p:extLst>
      <p:ext uri="{BB962C8B-B14F-4D97-AF65-F5344CB8AC3E}">
        <p14:creationId xmlns:p14="http://schemas.microsoft.com/office/powerpoint/2010/main" val="4035810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2" name="TextBox 1"/>
          <p:cNvSpPr txBox="1"/>
          <p:nvPr/>
        </p:nvSpPr>
        <p:spPr>
          <a:xfrm>
            <a:off x="448574" y="560721"/>
            <a:ext cx="3648973" cy="369332"/>
          </a:xfrm>
          <a:prstGeom prst="rect">
            <a:avLst/>
          </a:prstGeom>
          <a:noFill/>
        </p:spPr>
        <p:txBody>
          <a:bodyPr wrap="square" rtlCol="0">
            <a:spAutoFit/>
          </a:bodyPr>
          <a:lstStyle/>
          <a:p>
            <a:r>
              <a:rPr lang="en-US" dirty="0" smtClean="0"/>
              <a:t>One sample trajectory for c = 0.1</a:t>
            </a:r>
            <a:endParaRPr lang="en-US" dirty="0"/>
          </a:p>
        </p:txBody>
      </p:sp>
      <p:pic>
        <p:nvPicPr>
          <p:cNvPr id="4" name="Picture 3"/>
          <p:cNvPicPr>
            <a:picLocks noChangeAspect="1"/>
          </p:cNvPicPr>
          <p:nvPr/>
        </p:nvPicPr>
        <p:blipFill>
          <a:blip r:embed="rId3"/>
          <a:stretch>
            <a:fillRect/>
          </a:stretch>
        </p:blipFill>
        <p:spPr>
          <a:xfrm>
            <a:off x="719137" y="1355725"/>
            <a:ext cx="7248525" cy="4933950"/>
          </a:xfrm>
          <a:prstGeom prst="rect">
            <a:avLst/>
          </a:prstGeom>
        </p:spPr>
      </p:pic>
    </p:spTree>
    <p:extLst>
      <p:ext uri="{BB962C8B-B14F-4D97-AF65-F5344CB8AC3E}">
        <p14:creationId xmlns:p14="http://schemas.microsoft.com/office/powerpoint/2010/main" val="206908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rendezvous</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At node </a:t>
            </a:r>
            <a:r>
              <a:rPr lang="en-US" i="1" dirty="0">
                <a:latin typeface="Times New Roman" panose="02020603050405020304" pitchFamily="18" charset="0"/>
                <a:cs typeface="Times New Roman" panose="02020603050405020304" pitchFamily="18" charset="0"/>
              </a:rPr>
              <a:t>a</a:t>
            </a:r>
            <a:r>
              <a:rPr lang="en-US" dirty="0"/>
              <a:t>, UAV sends a rendezvous request to UGV who is in point </a:t>
            </a:r>
            <a:r>
              <a:rPr lang="en-US" i="1" dirty="0">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771956" y="4820554"/>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UGV will do a forward search in the road to find a rendezvous point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𝑟</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e>
                    </m:d>
                  </m:oMath>
                </a14:m>
                <a:r>
                  <a:rPr lang="en-US" dirty="0"/>
                  <a:t>  </a:t>
                </a:r>
                <a:endParaRPr lang="en-US" i="1" dirty="0">
                  <a:latin typeface="Times New Roman" panose="02020603050405020304" pitchFamily="18" charset="0"/>
                  <a:cs typeface="Times New Roman" panose="02020603050405020304"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71956" y="4820554"/>
                <a:ext cx="7636119" cy="369332"/>
              </a:xfrm>
              <a:prstGeom prst="rect">
                <a:avLst/>
              </a:prstGeom>
              <a:blipFill>
                <a:blip r:embed="rId6"/>
                <a:stretch>
                  <a:fillRect l="-55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7"/>
                <a:stretch>
                  <a:fillRect l="-30000" r="-30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73323" y="5212502"/>
                <a:ext cx="5005216" cy="646331"/>
              </a:xfrm>
              <a:prstGeom prst="rect">
                <a:avLst/>
              </a:prstGeom>
              <a:noFill/>
            </p:spPr>
            <p:txBody>
              <a:bodyPr wrap="square" rtlCol="0">
                <a:spAutoFit/>
              </a:bodyPr>
              <a:lstStyle/>
              <a:p>
                <a:r>
                  <a:rPr lang="en-US" dirty="0"/>
                  <a:t>Minimize  time(a to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 time(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e>
                    </m:d>
                  </m:oMath>
                </a14:m>
                <a:r>
                  <a:rPr lang="en-US" dirty="0"/>
                  <a:t> to b) </a:t>
                </a:r>
              </a:p>
              <a:p>
                <a:r>
                  <a:rPr lang="en-US" dirty="0" err="1"/>
                  <a:t>s.t.</a:t>
                </a:r>
                <a:r>
                  <a:rPr lang="en-US" dirty="0"/>
                  <a:t>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𝑟</m:t>
                        </m:r>
                      </m:sub>
                    </m:sSub>
                  </m:oMath>
                </a14:m>
                <a:r>
                  <a:rPr lang="en-US" dirty="0"/>
                  <a:t> is reachable for UAV within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𝑟</m:t>
                        </m:r>
                      </m:sub>
                    </m:sSub>
                  </m:oMath>
                </a14:m>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573323" y="5212502"/>
                <a:ext cx="5005216" cy="646331"/>
              </a:xfrm>
              <a:prstGeom prst="rect">
                <a:avLst/>
              </a:prstGeom>
              <a:blipFill>
                <a:blip r:embed="rId8"/>
                <a:stretch>
                  <a:fillRect l="-974"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77073" y="5924372"/>
                <a:ext cx="1727781" cy="829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𝑑𝑖𝑠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_</m:t>
                          </m:r>
                          <m:r>
                            <a:rPr lang="en-US" b="0" i="1" smtClean="0">
                              <a:latin typeface="Cambria Math" panose="02040503050406030204" pitchFamily="18" charset="0"/>
                            </a:rPr>
                            <m:t>𝑟</m:t>
                          </m:r>
                          <m:r>
                            <a:rPr lang="en-US" b="0" i="1" smtClean="0">
                              <a:latin typeface="Cambria Math" panose="02040503050406030204" pitchFamily="18" charset="0"/>
                            </a:rPr>
                            <m:t>)</m:t>
                          </m:r>
                        </m:num>
                        <m:den>
                          <m:r>
                            <a:rPr lang="en-US" b="0" i="1" smtClean="0">
                              <a:latin typeface="Cambria Math" panose="02040503050406030204" pitchFamily="18" charset="0"/>
                            </a:rPr>
                            <m:t>𝑣</m:t>
                          </m:r>
                          <m:r>
                            <a:rPr lang="en-US" b="0" i="1" smtClean="0">
                              <a:latin typeface="Cambria Math" panose="02040503050406030204" pitchFamily="18" charset="0"/>
                            </a:rPr>
                            <m:t>_</m:t>
                          </m:r>
                          <m:r>
                            <m:rPr>
                              <m:sty m:val="p"/>
                            </m:rPr>
                            <a:rPr lang="en-US" b="0" i="0" smtClean="0">
                              <a:latin typeface="Cambria Math" panose="02040503050406030204" pitchFamily="18" charset="0"/>
                            </a:rPr>
                            <m:t>max</m:t>
                          </m:r>
                          <m:r>
                            <a:rPr lang="en-US" b="0" i="1" smtClean="0">
                              <a:latin typeface="Cambria Math" panose="02040503050406030204" pitchFamily="18" charset="0"/>
                            </a:rPr>
                            <m:t>⁡^</m:t>
                          </m:r>
                          <m:r>
                            <a:rPr lang="en-US" b="0" i="1" smtClean="0">
                              <a:latin typeface="Cambria Math" panose="02040503050406030204" pitchFamily="18" charset="0"/>
                            </a:rPr>
                            <m:t>𝑎</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m:t>
                          </m:r>
                        </m:sub>
                      </m:sSub>
                    </m:oMath>
                  </m:oMathPara>
                </a14:m>
                <a:endParaRPr lang="en-US" i="1" dirty="0">
                  <a:latin typeface="Cambria Math" panose="02040503050406030204" pitchFamily="18" charset="0"/>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77073" y="5924372"/>
                <a:ext cx="1727781" cy="82997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583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pic>
        <p:nvPicPr>
          <p:cNvPr id="5" name="Picture 4"/>
          <p:cNvPicPr>
            <a:picLocks noChangeAspect="1"/>
          </p:cNvPicPr>
          <p:nvPr/>
        </p:nvPicPr>
        <p:blipFill>
          <a:blip r:embed="rId3"/>
          <a:stretch>
            <a:fillRect/>
          </a:stretch>
        </p:blipFill>
        <p:spPr>
          <a:xfrm>
            <a:off x="2221312" y="852200"/>
            <a:ext cx="4701376" cy="3528000"/>
          </a:xfrm>
          <a:prstGeom prst="rect">
            <a:avLst/>
          </a:prstGeom>
        </p:spPr>
      </p:pic>
      <p:sp>
        <p:nvSpPr>
          <p:cNvPr id="6" name="TextBox 5"/>
          <p:cNvSpPr txBox="1"/>
          <p:nvPr/>
        </p:nvSpPr>
        <p:spPr>
          <a:xfrm>
            <a:off x="984250" y="47283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model will decide the total travel time</a:t>
            </a:r>
          </a:p>
        </p:txBody>
      </p:sp>
    </p:spTree>
    <p:extLst>
      <p:ext uri="{BB962C8B-B14F-4D97-AF65-F5344CB8AC3E}">
        <p14:creationId xmlns:p14="http://schemas.microsoft.com/office/powerpoint/2010/main" val="415701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49" y="505109"/>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2" name="Picture 1"/>
          <p:cNvPicPr>
            <a:picLocks noChangeAspect="1"/>
          </p:cNvPicPr>
          <p:nvPr/>
        </p:nvPicPr>
        <p:blipFill>
          <a:blip r:embed="rId3"/>
          <a:stretch>
            <a:fillRect/>
          </a:stretch>
        </p:blipFill>
        <p:spPr>
          <a:xfrm>
            <a:off x="1392237" y="874441"/>
            <a:ext cx="5876925" cy="3898554"/>
          </a:xfrm>
          <a:prstGeom prst="rect">
            <a:avLst/>
          </a:prstGeom>
        </p:spPr>
      </p:pic>
      <p:pic>
        <p:nvPicPr>
          <p:cNvPr id="3" name="Picture 2"/>
          <p:cNvPicPr>
            <a:picLocks noChangeAspect="1"/>
          </p:cNvPicPr>
          <p:nvPr/>
        </p:nvPicPr>
        <p:blipFill>
          <a:blip r:embed="rId4"/>
          <a:stretch>
            <a:fillRect/>
          </a:stretch>
        </p:blipFill>
        <p:spPr>
          <a:xfrm>
            <a:off x="460375" y="4991100"/>
            <a:ext cx="8553450" cy="1956770"/>
          </a:xfrm>
          <a:prstGeom prst="rect">
            <a:avLst/>
          </a:prstGeom>
        </p:spPr>
      </p:pic>
    </p:spTree>
    <p:extLst>
      <p:ext uri="{BB962C8B-B14F-4D97-AF65-F5344CB8AC3E}">
        <p14:creationId xmlns:p14="http://schemas.microsoft.com/office/powerpoint/2010/main" val="983287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EFC785-29EB-4950-8347-6E1AB5665972}"/>
              </a:ext>
            </a:extLst>
          </p:cNvPr>
          <p:cNvSpPr txBox="1"/>
          <p:nvPr/>
        </p:nvSpPr>
        <p:spPr>
          <a:xfrm>
            <a:off x="345693" y="134693"/>
            <a:ext cx="5558717" cy="369332"/>
          </a:xfrm>
          <a:prstGeom prst="rect">
            <a:avLst/>
          </a:prstGeom>
          <a:noFill/>
        </p:spPr>
        <p:txBody>
          <a:bodyPr wrap="square" rtlCol="0">
            <a:spAutoFit/>
          </a:bodyPr>
          <a:lstStyle/>
          <a:p>
            <a:r>
              <a:rPr lang="en-US" dirty="0" smtClean="0"/>
              <a:t>Rendezvous case study</a:t>
            </a:r>
            <a:endParaRPr lang="en-US" dirty="0"/>
          </a:p>
        </p:txBody>
      </p:sp>
      <p:sp>
        <p:nvSpPr>
          <p:cNvPr id="6" name="TextBox 5"/>
          <p:cNvSpPr txBox="1"/>
          <p:nvPr/>
        </p:nvSpPr>
        <p:spPr>
          <a:xfrm>
            <a:off x="603250" y="499275"/>
            <a:ext cx="71755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Energy consumption model </a:t>
            </a:r>
          </a:p>
        </p:txBody>
      </p:sp>
      <p:pic>
        <p:nvPicPr>
          <p:cNvPr id="3" name="Picture 2"/>
          <p:cNvPicPr>
            <a:picLocks noChangeAspect="1"/>
          </p:cNvPicPr>
          <p:nvPr/>
        </p:nvPicPr>
        <p:blipFill>
          <a:blip r:embed="rId3"/>
          <a:stretch>
            <a:fillRect/>
          </a:stretch>
        </p:blipFill>
        <p:spPr>
          <a:xfrm>
            <a:off x="1479951" y="868607"/>
            <a:ext cx="6412698" cy="4253968"/>
          </a:xfrm>
          <a:prstGeom prst="rect">
            <a:avLst/>
          </a:prstGeom>
        </p:spPr>
      </p:pic>
      <p:pic>
        <p:nvPicPr>
          <p:cNvPr id="4" name="Picture 3"/>
          <p:cNvPicPr>
            <a:picLocks noChangeAspect="1"/>
          </p:cNvPicPr>
          <p:nvPr/>
        </p:nvPicPr>
        <p:blipFill>
          <a:blip r:embed="rId4"/>
          <a:stretch>
            <a:fillRect/>
          </a:stretch>
        </p:blipFill>
        <p:spPr>
          <a:xfrm>
            <a:off x="501650" y="5199063"/>
            <a:ext cx="8553450" cy="1658937"/>
          </a:xfrm>
          <a:prstGeom prst="rect">
            <a:avLst/>
          </a:prstGeom>
        </p:spPr>
      </p:pic>
    </p:spTree>
    <p:extLst>
      <p:ext uri="{BB962C8B-B14F-4D97-AF65-F5344CB8AC3E}">
        <p14:creationId xmlns:p14="http://schemas.microsoft.com/office/powerpoint/2010/main" val="36989089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384379" y="1082489"/>
            <a:ext cx="4530650" cy="3067839"/>
          </a:xfrm>
          <a:prstGeom prst="rect">
            <a:avLst/>
          </a:prstGeom>
        </p:spPr>
      </p:pic>
      <p:pic>
        <p:nvPicPr>
          <p:cNvPr id="41" name="Picture 40"/>
          <p:cNvPicPr/>
          <p:nvPr/>
        </p:nvPicPr>
        <p:blipFill rotWithShape="1">
          <a:blip r:embed="rId4">
            <a:extLst>
              <a:ext uri="{28A0092B-C50C-407E-A947-70E740481C1C}">
                <a14:useLocalDpi xmlns:a14="http://schemas.microsoft.com/office/drawing/2010/main" val="0"/>
              </a:ext>
            </a:extLst>
          </a:blip>
          <a:srcRect l="6149" t="5326" r="4045" b="3093"/>
          <a:stretch/>
        </p:blipFill>
        <p:spPr bwMode="auto">
          <a:xfrm>
            <a:off x="508959" y="897147"/>
            <a:ext cx="3583089" cy="3438525"/>
          </a:xfrm>
          <a:prstGeom prst="rect">
            <a:avLst/>
          </a:prstGeom>
          <a:noFill/>
          <a:ln>
            <a:noFill/>
          </a:ln>
          <a:extLst>
            <a:ext uri="{53640926-AAD7-44D8-BBD7-CCE9431645EC}">
              <a14:shadowObscured xmlns:a14="http://schemas.microsoft.com/office/drawing/2010/main"/>
            </a:ext>
          </a:extLst>
        </p:spPr>
      </p:pic>
      <p:cxnSp>
        <p:nvCxnSpPr>
          <p:cNvPr id="3" name="Straight Arrow Connector 2"/>
          <p:cNvCxnSpPr/>
          <p:nvPr/>
        </p:nvCxnSpPr>
        <p:spPr>
          <a:xfrm flipH="1">
            <a:off x="1846053" y="724619"/>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82483" y="491887"/>
            <a:ext cx="2685565" cy="369332"/>
          </a:xfrm>
          <a:prstGeom prst="rect">
            <a:avLst/>
          </a:prstGeom>
          <a:noFill/>
        </p:spPr>
        <p:txBody>
          <a:bodyPr wrap="square" rtlCol="0">
            <a:spAutoFit/>
          </a:bodyPr>
          <a:lstStyle/>
          <a:p>
            <a:r>
              <a:rPr lang="en-US" dirty="0" smtClean="0"/>
              <a:t>UAV and UGV start here</a:t>
            </a:r>
            <a:endParaRPr lang="en-US" dirty="0"/>
          </a:p>
        </p:txBody>
      </p:sp>
      <p:cxnSp>
        <p:nvCxnSpPr>
          <p:cNvPr id="51" name="Straight Arrow Connector 50"/>
          <p:cNvCxnSpPr/>
          <p:nvPr/>
        </p:nvCxnSpPr>
        <p:spPr>
          <a:xfrm flipH="1">
            <a:off x="6078746" y="996044"/>
            <a:ext cx="336430" cy="35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80672" y="685678"/>
            <a:ext cx="2685565" cy="369332"/>
          </a:xfrm>
          <a:prstGeom prst="rect">
            <a:avLst/>
          </a:prstGeom>
          <a:noFill/>
        </p:spPr>
        <p:txBody>
          <a:bodyPr wrap="square" rtlCol="0">
            <a:spAutoFit/>
          </a:bodyPr>
          <a:lstStyle/>
          <a:p>
            <a:r>
              <a:rPr lang="en-US" dirty="0" smtClean="0"/>
              <a:t>UAV and UGV start here</a:t>
            </a:r>
            <a:endParaRPr lang="en-US" dirty="0"/>
          </a:p>
        </p:txBody>
      </p:sp>
      <p:sp>
        <p:nvSpPr>
          <p:cNvPr id="11" name="Title 1"/>
          <p:cNvSpPr>
            <a:spLocks noGrp="1"/>
          </p:cNvSpPr>
          <p:nvPr>
            <p:ph type="title"/>
          </p:nvPr>
        </p:nvSpPr>
        <p:spPr>
          <a:xfrm>
            <a:off x="628650" y="-350869"/>
            <a:ext cx="7886700" cy="1325563"/>
          </a:xfrm>
        </p:spPr>
        <p:txBody>
          <a:bodyPr>
            <a:normAutofit/>
          </a:bodyPr>
          <a:lstStyle/>
          <a:p>
            <a:r>
              <a:rPr lang="en-US" sz="2400" dirty="0" smtClean="0">
                <a:latin typeface="Times New Roman" panose="02020603050405020304" pitchFamily="18" charset="0"/>
                <a:cs typeface="Times New Roman" panose="02020603050405020304" pitchFamily="18" charset="0"/>
              </a:rPr>
              <a:t>Discussion</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441690" y="4759439"/>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Modifications </a:t>
            </a:r>
            <a:r>
              <a:rPr lang="en-US" dirty="0"/>
              <a:t>to the instance</a:t>
            </a:r>
          </a:p>
        </p:txBody>
      </p:sp>
      <p:sp>
        <p:nvSpPr>
          <p:cNvPr id="14" name="TextBox 13"/>
          <p:cNvSpPr txBox="1"/>
          <p:nvPr/>
        </p:nvSpPr>
        <p:spPr>
          <a:xfrm>
            <a:off x="1441690" y="5214356"/>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a:t>More analysis needed</a:t>
            </a:r>
          </a:p>
        </p:txBody>
      </p:sp>
    </p:spTree>
    <p:extLst>
      <p:ext uri="{BB962C8B-B14F-4D97-AF65-F5344CB8AC3E}">
        <p14:creationId xmlns:p14="http://schemas.microsoft.com/office/powerpoint/2010/main" val="25200297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436" y="366381"/>
            <a:ext cx="2685565" cy="369332"/>
          </a:xfrm>
          <a:prstGeom prst="rect">
            <a:avLst/>
          </a:prstGeom>
          <a:noFill/>
        </p:spPr>
        <p:txBody>
          <a:bodyPr wrap="square" rtlCol="0">
            <a:spAutoFit/>
          </a:bodyPr>
          <a:lstStyle/>
          <a:p>
            <a:r>
              <a:rPr lang="en-US" dirty="0" smtClean="0"/>
              <a:t>Problem</a:t>
            </a:r>
            <a:endParaRPr lang="en-US" dirty="0"/>
          </a:p>
        </p:txBody>
      </p:sp>
      <p:sp>
        <p:nvSpPr>
          <p:cNvPr id="12" name="TextBox 11"/>
          <p:cNvSpPr txBox="1"/>
          <p:nvPr/>
        </p:nvSpPr>
        <p:spPr>
          <a:xfrm>
            <a:off x="1035170" y="892662"/>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Gap in objective function</a:t>
            </a:r>
            <a:endParaRPr lang="en-US" dirty="0"/>
          </a:p>
        </p:txBody>
      </p:sp>
      <p:pic>
        <p:nvPicPr>
          <p:cNvPr id="5" name="Picture 4"/>
          <p:cNvPicPr>
            <a:picLocks noChangeAspect="1"/>
          </p:cNvPicPr>
          <p:nvPr/>
        </p:nvPicPr>
        <p:blipFill>
          <a:blip r:embed="rId3"/>
          <a:stretch>
            <a:fillRect/>
          </a:stretch>
        </p:blipFill>
        <p:spPr>
          <a:xfrm>
            <a:off x="1782388" y="1514475"/>
            <a:ext cx="4981575" cy="2000250"/>
          </a:xfrm>
          <a:prstGeom prst="rect">
            <a:avLst/>
          </a:prstGeom>
        </p:spPr>
      </p:pic>
      <p:pic>
        <p:nvPicPr>
          <p:cNvPr id="6" name="Picture 5"/>
          <p:cNvPicPr>
            <a:picLocks noChangeAspect="1"/>
          </p:cNvPicPr>
          <p:nvPr/>
        </p:nvPicPr>
        <p:blipFill>
          <a:blip r:embed="rId4"/>
          <a:stretch>
            <a:fillRect/>
          </a:stretch>
        </p:blipFill>
        <p:spPr>
          <a:xfrm>
            <a:off x="2405248" y="3856853"/>
            <a:ext cx="3819525" cy="1209675"/>
          </a:xfrm>
          <a:prstGeom prst="rect">
            <a:avLst/>
          </a:prstGeom>
        </p:spPr>
      </p:pic>
    </p:spTree>
    <p:extLst>
      <p:ext uri="{BB962C8B-B14F-4D97-AF65-F5344CB8AC3E}">
        <p14:creationId xmlns:p14="http://schemas.microsoft.com/office/powerpoint/2010/main" val="3571891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0554" y="311384"/>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1</a:t>
            </a:r>
            <a:endParaRPr lang="en-US" dirty="0"/>
          </a:p>
        </p:txBody>
      </p:sp>
      <p:sp>
        <p:nvSpPr>
          <p:cNvPr id="2" name="TextBox 1"/>
          <p:cNvSpPr txBox="1"/>
          <p:nvPr/>
        </p:nvSpPr>
        <p:spPr>
          <a:xfrm>
            <a:off x="986117" y="1129551"/>
            <a:ext cx="1290918" cy="376518"/>
          </a:xfrm>
          <a:prstGeom prst="rect">
            <a:avLst/>
          </a:prstGeom>
          <a:noFill/>
        </p:spPr>
        <p:txBody>
          <a:bodyPr wrap="square" rtlCol="0">
            <a:spAutoFit/>
          </a:bodyPr>
          <a:lstStyle/>
          <a:p>
            <a:r>
              <a:rPr lang="en-US" dirty="0" smtClean="0"/>
              <a:t>TSP</a:t>
            </a:r>
            <a:endParaRPr lang="en-US" dirty="0"/>
          </a:p>
        </p:txBody>
      </p:sp>
      <p:sp>
        <p:nvSpPr>
          <p:cNvPr id="7" name="TextBox 6"/>
          <p:cNvSpPr txBox="1"/>
          <p:nvPr/>
        </p:nvSpPr>
        <p:spPr>
          <a:xfrm>
            <a:off x="1069788" y="1568824"/>
            <a:ext cx="1290918" cy="376518"/>
          </a:xfrm>
          <a:prstGeom prst="rect">
            <a:avLst/>
          </a:prstGeom>
          <a:noFill/>
        </p:spPr>
        <p:txBody>
          <a:bodyPr wrap="square" rtlCol="0">
            <a:spAutoFit/>
          </a:bodyPr>
          <a:lstStyle/>
          <a:p>
            <a:r>
              <a:rPr lang="en-US" dirty="0" smtClean="0"/>
              <a:t>+</a:t>
            </a:r>
            <a:endParaRPr lang="en-US" dirty="0"/>
          </a:p>
        </p:txBody>
      </p:sp>
      <p:sp>
        <p:nvSpPr>
          <p:cNvPr id="8" name="TextBox 7"/>
          <p:cNvSpPr txBox="1"/>
          <p:nvPr/>
        </p:nvSpPr>
        <p:spPr>
          <a:xfrm>
            <a:off x="747058" y="2008097"/>
            <a:ext cx="1769036" cy="646331"/>
          </a:xfrm>
          <a:prstGeom prst="rect">
            <a:avLst/>
          </a:prstGeom>
          <a:noFill/>
        </p:spPr>
        <p:txBody>
          <a:bodyPr wrap="square" rtlCol="0">
            <a:spAutoFit/>
          </a:bodyPr>
          <a:lstStyle/>
          <a:p>
            <a:r>
              <a:rPr lang="en-US" dirty="0" smtClean="0"/>
              <a:t>Hardware demonstration</a:t>
            </a:r>
            <a:endParaRPr lang="en-US" dirty="0"/>
          </a:p>
        </p:txBody>
      </p:sp>
      <p:sp>
        <p:nvSpPr>
          <p:cNvPr id="9" name="TextBox 8"/>
          <p:cNvSpPr txBox="1"/>
          <p:nvPr/>
        </p:nvSpPr>
        <p:spPr>
          <a:xfrm>
            <a:off x="3756211" y="1129551"/>
            <a:ext cx="1290918" cy="376518"/>
          </a:xfrm>
          <a:prstGeom prst="rect">
            <a:avLst/>
          </a:prstGeom>
          <a:noFill/>
        </p:spPr>
        <p:txBody>
          <a:bodyPr wrap="square" rtlCol="0">
            <a:spAutoFit/>
          </a:bodyPr>
          <a:lstStyle/>
          <a:p>
            <a:r>
              <a:rPr lang="en-US" dirty="0" smtClean="0"/>
              <a:t>CMDP</a:t>
            </a:r>
            <a:endParaRPr lang="en-US" dirty="0"/>
          </a:p>
        </p:txBody>
      </p:sp>
      <p:sp>
        <p:nvSpPr>
          <p:cNvPr id="10" name="TextBox 9"/>
          <p:cNvSpPr txBox="1"/>
          <p:nvPr/>
        </p:nvSpPr>
        <p:spPr>
          <a:xfrm>
            <a:off x="3839882" y="1568824"/>
            <a:ext cx="1290918" cy="376518"/>
          </a:xfrm>
          <a:prstGeom prst="rect">
            <a:avLst/>
          </a:prstGeom>
          <a:noFill/>
        </p:spPr>
        <p:txBody>
          <a:bodyPr wrap="square" rtlCol="0">
            <a:spAutoFit/>
          </a:bodyPr>
          <a:lstStyle/>
          <a:p>
            <a:r>
              <a:rPr lang="en-US" dirty="0" smtClean="0"/>
              <a:t>+</a:t>
            </a:r>
            <a:endParaRPr lang="en-US" dirty="0"/>
          </a:p>
        </p:txBody>
      </p:sp>
      <p:sp>
        <p:nvSpPr>
          <p:cNvPr id="11" name="TextBox 10"/>
          <p:cNvSpPr txBox="1"/>
          <p:nvPr/>
        </p:nvSpPr>
        <p:spPr>
          <a:xfrm>
            <a:off x="3517152" y="2008097"/>
            <a:ext cx="1769036" cy="646331"/>
          </a:xfrm>
          <a:prstGeom prst="rect">
            <a:avLst/>
          </a:prstGeom>
          <a:noFill/>
        </p:spPr>
        <p:txBody>
          <a:bodyPr wrap="square" rtlCol="0">
            <a:spAutoFit/>
          </a:bodyPr>
          <a:lstStyle/>
          <a:p>
            <a:r>
              <a:rPr lang="en-US" dirty="0" smtClean="0"/>
              <a:t>Unity demonstration</a:t>
            </a:r>
            <a:endParaRPr lang="en-US" dirty="0"/>
          </a:p>
        </p:txBody>
      </p:sp>
      <p:sp>
        <p:nvSpPr>
          <p:cNvPr id="13" name="TextBox 12"/>
          <p:cNvSpPr txBox="1"/>
          <p:nvPr/>
        </p:nvSpPr>
        <p:spPr>
          <a:xfrm>
            <a:off x="640554" y="3429000"/>
            <a:ext cx="7073660"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Option 2</a:t>
            </a:r>
            <a:endParaRPr lang="en-US" dirty="0"/>
          </a:p>
        </p:txBody>
      </p:sp>
      <p:sp>
        <p:nvSpPr>
          <p:cNvPr id="14" name="TextBox 13"/>
          <p:cNvSpPr txBox="1"/>
          <p:nvPr/>
        </p:nvSpPr>
        <p:spPr>
          <a:xfrm>
            <a:off x="1664445" y="4153666"/>
            <a:ext cx="1852707" cy="369332"/>
          </a:xfrm>
          <a:prstGeom prst="rect">
            <a:avLst/>
          </a:prstGeom>
          <a:noFill/>
        </p:spPr>
        <p:txBody>
          <a:bodyPr wrap="square" rtlCol="0">
            <a:spAutoFit/>
          </a:bodyPr>
          <a:lstStyle/>
          <a:p>
            <a:r>
              <a:rPr lang="en-US" dirty="0" smtClean="0"/>
              <a:t>Task planning</a:t>
            </a:r>
            <a:endParaRPr lang="en-US" dirty="0"/>
          </a:p>
        </p:txBody>
      </p:sp>
      <p:sp>
        <p:nvSpPr>
          <p:cNvPr id="16" name="TextBox 15"/>
          <p:cNvSpPr txBox="1"/>
          <p:nvPr/>
        </p:nvSpPr>
        <p:spPr>
          <a:xfrm>
            <a:off x="1840752" y="5033380"/>
            <a:ext cx="1769036" cy="369332"/>
          </a:xfrm>
          <a:prstGeom prst="rect">
            <a:avLst/>
          </a:prstGeom>
          <a:noFill/>
        </p:spPr>
        <p:txBody>
          <a:bodyPr wrap="square" rtlCol="0">
            <a:spAutoFit/>
          </a:bodyPr>
          <a:lstStyle/>
          <a:p>
            <a:r>
              <a:rPr lang="en-US" dirty="0" smtClean="0"/>
              <a:t>CMDP</a:t>
            </a:r>
            <a:endParaRPr lang="en-US" dirty="0"/>
          </a:p>
        </p:txBody>
      </p:sp>
      <p:cxnSp>
        <p:nvCxnSpPr>
          <p:cNvPr id="17" name="Straight Arrow Connector 16"/>
          <p:cNvCxnSpPr/>
          <p:nvPr/>
        </p:nvCxnSpPr>
        <p:spPr>
          <a:xfrm>
            <a:off x="2032000" y="4522998"/>
            <a:ext cx="5976"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408518" y="4522998"/>
            <a:ext cx="0" cy="51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479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4529" y="512462"/>
            <a:ext cx="8181975" cy="4314825"/>
          </a:xfrm>
          <a:prstGeom prst="rect">
            <a:avLst/>
          </a:prstGeom>
        </p:spPr>
      </p:pic>
      <p:pic>
        <p:nvPicPr>
          <p:cNvPr id="4" name="Picture 3"/>
          <p:cNvPicPr>
            <a:picLocks noChangeAspect="1"/>
          </p:cNvPicPr>
          <p:nvPr/>
        </p:nvPicPr>
        <p:blipFill>
          <a:blip r:embed="rId4"/>
          <a:stretch>
            <a:fillRect/>
          </a:stretch>
        </p:blipFill>
        <p:spPr>
          <a:xfrm>
            <a:off x="2981325" y="5083295"/>
            <a:ext cx="3181350" cy="590550"/>
          </a:xfrm>
          <a:prstGeom prst="rect">
            <a:avLst/>
          </a:prstGeom>
        </p:spPr>
      </p:pic>
    </p:spTree>
    <p:extLst>
      <p:ext uri="{BB962C8B-B14F-4D97-AF65-F5344CB8AC3E}">
        <p14:creationId xmlns:p14="http://schemas.microsoft.com/office/powerpoint/2010/main" val="37826267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1923" y="728028"/>
            <a:ext cx="8678533" cy="5401944"/>
          </a:xfrm>
          <a:prstGeom prst="rect">
            <a:avLst/>
          </a:prstGeom>
        </p:spPr>
      </p:pic>
    </p:spTree>
    <p:extLst>
      <p:ext uri="{BB962C8B-B14F-4D97-AF65-F5344CB8AC3E}">
        <p14:creationId xmlns:p14="http://schemas.microsoft.com/office/powerpoint/2010/main" val="14749411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156" y="491706"/>
            <a:ext cx="8809091" cy="6081173"/>
          </a:xfrm>
          <a:prstGeom prst="rect">
            <a:avLst/>
          </a:prstGeom>
        </p:spPr>
      </p:pic>
    </p:spTree>
    <p:extLst>
      <p:ext uri="{BB962C8B-B14F-4D97-AF65-F5344CB8AC3E}">
        <p14:creationId xmlns:p14="http://schemas.microsoft.com/office/powerpoint/2010/main" val="12453842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539" y="490055"/>
            <a:ext cx="8264465" cy="5877890"/>
          </a:xfrm>
          <a:prstGeom prst="rect">
            <a:avLst/>
          </a:prstGeom>
        </p:spPr>
      </p:pic>
    </p:spTree>
    <p:extLst>
      <p:ext uri="{BB962C8B-B14F-4D97-AF65-F5344CB8AC3E}">
        <p14:creationId xmlns:p14="http://schemas.microsoft.com/office/powerpoint/2010/main" val="1986274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3059483" y="1800106"/>
            <a:ext cx="195519" cy="78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46666" y="365004"/>
            <a:ext cx="7886700" cy="478935"/>
          </a:xfrm>
        </p:spPr>
        <p:txBody>
          <a:bodyPr>
            <a:normAutofit fontScale="90000"/>
          </a:bodyPr>
          <a:lstStyle/>
          <a:p>
            <a:r>
              <a:rPr lang="en-US" dirty="0"/>
              <a:t>Problem </a:t>
            </a:r>
            <a:r>
              <a:rPr lang="en-US" altLang="zh-CN" dirty="0"/>
              <a:t>setup</a:t>
            </a:r>
            <a:endParaRPr lang="en-US" dirty="0"/>
          </a:p>
        </p:txBody>
      </p:sp>
      <p:sp>
        <p:nvSpPr>
          <p:cNvPr id="5" name="TextBox 4"/>
          <p:cNvSpPr txBox="1"/>
          <p:nvPr/>
        </p:nvSpPr>
        <p:spPr>
          <a:xfrm>
            <a:off x="532636" y="878898"/>
            <a:ext cx="763611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Cooperative behavior - recharge</a:t>
            </a:r>
          </a:p>
        </p:txBody>
      </p:sp>
      <p:pic>
        <p:nvPicPr>
          <p:cNvPr id="43"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9276" y="4179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023" y="510261"/>
            <a:ext cx="633349" cy="5464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rones transparent PNG images - S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60" y="2760970"/>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Jackal UGV - Small Weatherproof Robot - Clearpa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2758" y="1691300"/>
            <a:ext cx="633349" cy="546419"/>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p:cNvSpPr/>
          <p:nvPr/>
        </p:nvSpPr>
        <p:spPr>
          <a:xfrm>
            <a:off x="2468657" y="1691300"/>
            <a:ext cx="5121836" cy="1270345"/>
          </a:xfrm>
          <a:custGeom>
            <a:avLst/>
            <a:gdLst>
              <a:gd name="connsiteX0" fmla="*/ 0 w 5121836"/>
              <a:gd name="connsiteY0" fmla="*/ 457545 h 1270345"/>
              <a:gd name="connsiteX1" fmla="*/ 1386541 w 5121836"/>
              <a:gd name="connsiteY1" fmla="*/ 3333 h 1270345"/>
              <a:gd name="connsiteX2" fmla="*/ 2187389 w 5121836"/>
              <a:gd name="connsiteY2" fmla="*/ 666722 h 1270345"/>
              <a:gd name="connsiteX3" fmla="*/ 4075953 w 5121836"/>
              <a:gd name="connsiteY3" fmla="*/ 535239 h 1270345"/>
              <a:gd name="connsiteX4" fmla="*/ 5121836 w 5121836"/>
              <a:gd name="connsiteY4" fmla="*/ 1270345 h 1270345"/>
              <a:gd name="connsiteX5" fmla="*/ 5121836 w 5121836"/>
              <a:gd name="connsiteY5" fmla="*/ 1270345 h 127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1836" h="1270345">
                <a:moveTo>
                  <a:pt x="0" y="457545"/>
                </a:moveTo>
                <a:cubicBezTo>
                  <a:pt x="510988" y="213007"/>
                  <a:pt x="1021976" y="-31530"/>
                  <a:pt x="1386541" y="3333"/>
                </a:cubicBezTo>
                <a:cubicBezTo>
                  <a:pt x="1751106" y="38196"/>
                  <a:pt x="1739154" y="578071"/>
                  <a:pt x="2187389" y="666722"/>
                </a:cubicBezTo>
                <a:cubicBezTo>
                  <a:pt x="2635624" y="755373"/>
                  <a:pt x="3586879" y="434635"/>
                  <a:pt x="4075953" y="535239"/>
                </a:cubicBezTo>
                <a:cubicBezTo>
                  <a:pt x="4565027" y="635843"/>
                  <a:pt x="5121836" y="1270345"/>
                  <a:pt x="5121836" y="1270345"/>
                </a:cubicBezTo>
                <a:lnTo>
                  <a:pt x="5121836" y="127034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415905" y="2604237"/>
            <a:ext cx="5109882" cy="1630993"/>
          </a:xfrm>
          <a:custGeom>
            <a:avLst/>
            <a:gdLst>
              <a:gd name="connsiteX0" fmla="*/ 0 w 5109882"/>
              <a:gd name="connsiteY0" fmla="*/ 592425 h 1630993"/>
              <a:gd name="connsiteX1" fmla="*/ 639482 w 5109882"/>
              <a:gd name="connsiteY1" fmla="*/ 754 h 1630993"/>
              <a:gd name="connsiteX2" fmla="*/ 1201270 w 5109882"/>
              <a:gd name="connsiteY2" fmla="*/ 700001 h 1630993"/>
              <a:gd name="connsiteX3" fmla="*/ 2271059 w 5109882"/>
              <a:gd name="connsiteY3" fmla="*/ 604378 h 1630993"/>
              <a:gd name="connsiteX4" fmla="*/ 3304988 w 5109882"/>
              <a:gd name="connsiteY4" fmla="*/ 986872 h 1630993"/>
              <a:gd name="connsiteX5" fmla="*/ 3896659 w 5109882"/>
              <a:gd name="connsiteY5" fmla="*/ 401178 h 1630993"/>
              <a:gd name="connsiteX6" fmla="*/ 4655670 w 5109882"/>
              <a:gd name="connsiteY6" fmla="*/ 1590496 h 1630993"/>
              <a:gd name="connsiteX7" fmla="*/ 5109882 w 5109882"/>
              <a:gd name="connsiteY7" fmla="*/ 1237884 h 163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882" h="1630993">
                <a:moveTo>
                  <a:pt x="0" y="592425"/>
                </a:moveTo>
                <a:cubicBezTo>
                  <a:pt x="219635" y="287625"/>
                  <a:pt x="439270" y="-17175"/>
                  <a:pt x="639482" y="754"/>
                </a:cubicBezTo>
                <a:cubicBezTo>
                  <a:pt x="839694" y="18683"/>
                  <a:pt x="929341" y="599397"/>
                  <a:pt x="1201270" y="700001"/>
                </a:cubicBezTo>
                <a:cubicBezTo>
                  <a:pt x="1473199" y="800605"/>
                  <a:pt x="1920439" y="556566"/>
                  <a:pt x="2271059" y="604378"/>
                </a:cubicBezTo>
                <a:cubicBezTo>
                  <a:pt x="2621679" y="652190"/>
                  <a:pt x="3034055" y="1020739"/>
                  <a:pt x="3304988" y="986872"/>
                </a:cubicBezTo>
                <a:cubicBezTo>
                  <a:pt x="3575921" y="953005"/>
                  <a:pt x="3671545" y="300574"/>
                  <a:pt x="3896659" y="401178"/>
                </a:cubicBezTo>
                <a:cubicBezTo>
                  <a:pt x="4121773" y="501782"/>
                  <a:pt x="4453466" y="1451045"/>
                  <a:pt x="4655670" y="1590496"/>
                </a:cubicBezTo>
                <a:cubicBezTo>
                  <a:pt x="4857874" y="1729947"/>
                  <a:pt x="4983878" y="1483915"/>
                  <a:pt x="5109882" y="12378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86023" y="317043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57953" y="2819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16728" y="257435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8028" y="28495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77103" y="32003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05728"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50601" y="31971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911082" y="32569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68282" y="3475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58832" y="328480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539857" y="3306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781157" y="37823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05803" y="381228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415905" y="2120357"/>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82630" y="191571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293140" y="175031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65492" y="17173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90837" y="212670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850292" y="233833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36092" y="225119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183523" y="218563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883611" y="235271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48657" y="29093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2382904" y="2321493"/>
            <a:ext cx="1094199" cy="172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34275" y="2279522"/>
            <a:ext cx="989108" cy="369332"/>
          </a:xfrm>
          <a:prstGeom prst="rect">
            <a:avLst/>
          </a:prstGeom>
          <a:noFill/>
        </p:spPr>
        <p:txBody>
          <a:bodyPr wrap="square" rtlCol="0">
            <a:spAutoFit/>
          </a:bodyPr>
          <a:lstStyle/>
          <a:p>
            <a:r>
              <a:rPr lang="en-US" altLang="zh-CN" dirty="0"/>
              <a:t>detour</a:t>
            </a:r>
            <a:endParaRPr lang="en-US" dirty="0"/>
          </a:p>
        </p:txBody>
      </p:sp>
      <p:sp>
        <p:nvSpPr>
          <p:cNvPr id="51" name="Freeform 50"/>
          <p:cNvSpPr/>
          <p:nvPr/>
        </p:nvSpPr>
        <p:spPr>
          <a:xfrm>
            <a:off x="4894197" y="2371785"/>
            <a:ext cx="474086" cy="382906"/>
          </a:xfrm>
          <a:custGeom>
            <a:avLst/>
            <a:gdLst>
              <a:gd name="connsiteX0" fmla="*/ 0 w 464820"/>
              <a:gd name="connsiteY0" fmla="*/ 0 h 373380"/>
              <a:gd name="connsiteX1" fmla="*/ 464820 w 464820"/>
              <a:gd name="connsiteY1" fmla="*/ 373380 h 373380"/>
              <a:gd name="connsiteX2" fmla="*/ 464820 w 464820"/>
              <a:gd name="connsiteY2" fmla="*/ 373380 h 373380"/>
            </a:gdLst>
            <a:ahLst/>
            <a:cxnLst>
              <a:cxn ang="0">
                <a:pos x="connsiteX0" y="connsiteY0"/>
              </a:cxn>
              <a:cxn ang="0">
                <a:pos x="connsiteX1" y="connsiteY1"/>
              </a:cxn>
              <a:cxn ang="0">
                <a:pos x="connsiteX2" y="connsiteY2"/>
              </a:cxn>
            </a:cxnLst>
            <a:rect l="l" t="t" r="r" b="b"/>
            <a:pathLst>
              <a:path w="464820" h="373380">
                <a:moveTo>
                  <a:pt x="0" y="0"/>
                </a:moveTo>
                <a:lnTo>
                  <a:pt x="464820" y="373380"/>
                </a:lnTo>
                <a:lnTo>
                  <a:pt x="464820" y="3733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5370054" y="2754691"/>
            <a:ext cx="1182446" cy="556260"/>
          </a:xfrm>
          <a:custGeom>
            <a:avLst/>
            <a:gdLst>
              <a:gd name="connsiteX0" fmla="*/ 603326 w 1182446"/>
              <a:gd name="connsiteY0" fmla="*/ 556260 h 556260"/>
              <a:gd name="connsiteX1" fmla="*/ 16586 w 1182446"/>
              <a:gd name="connsiteY1" fmla="*/ 0 h 556260"/>
              <a:gd name="connsiteX2" fmla="*/ 1182446 w 1182446"/>
              <a:gd name="connsiteY2" fmla="*/ 556260 h 556260"/>
            </a:gdLst>
            <a:ahLst/>
            <a:cxnLst>
              <a:cxn ang="0">
                <a:pos x="connsiteX0" y="connsiteY0"/>
              </a:cxn>
              <a:cxn ang="0">
                <a:pos x="connsiteX1" y="connsiteY1"/>
              </a:cxn>
              <a:cxn ang="0">
                <a:pos x="connsiteX2" y="connsiteY2"/>
              </a:cxn>
            </a:cxnLst>
            <a:rect l="l" t="t" r="r" b="b"/>
            <a:pathLst>
              <a:path w="1182446" h="556260">
                <a:moveTo>
                  <a:pt x="603326" y="556260"/>
                </a:moveTo>
                <a:cubicBezTo>
                  <a:pt x="261696" y="278130"/>
                  <a:pt x="-79934" y="0"/>
                  <a:pt x="16586" y="0"/>
                </a:cubicBezTo>
                <a:cubicBezTo>
                  <a:pt x="113106" y="0"/>
                  <a:pt x="647776" y="278130"/>
                  <a:pt x="1182446" y="55626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3293045" y="2327488"/>
            <a:ext cx="384552" cy="883450"/>
          </a:xfrm>
          <a:custGeom>
            <a:avLst/>
            <a:gdLst>
              <a:gd name="connsiteX0" fmla="*/ 0 w 384552"/>
              <a:gd name="connsiteY0" fmla="*/ 540550 h 883450"/>
              <a:gd name="connsiteX1" fmla="*/ 376237 w 384552"/>
              <a:gd name="connsiteY1" fmla="*/ 7150 h 883450"/>
              <a:gd name="connsiteX2" fmla="*/ 223837 w 384552"/>
              <a:gd name="connsiteY2" fmla="*/ 883450 h 883450"/>
            </a:gdLst>
            <a:ahLst/>
            <a:cxnLst>
              <a:cxn ang="0">
                <a:pos x="connsiteX0" y="connsiteY0"/>
              </a:cxn>
              <a:cxn ang="0">
                <a:pos x="connsiteX1" y="connsiteY1"/>
              </a:cxn>
              <a:cxn ang="0">
                <a:pos x="connsiteX2" y="connsiteY2"/>
              </a:cxn>
            </a:cxnLst>
            <a:rect l="l" t="t" r="r" b="b"/>
            <a:pathLst>
              <a:path w="384552" h="883450">
                <a:moveTo>
                  <a:pt x="0" y="540550"/>
                </a:moveTo>
                <a:cubicBezTo>
                  <a:pt x="169465" y="245275"/>
                  <a:pt x="338931" y="-50000"/>
                  <a:pt x="376237" y="7150"/>
                </a:cubicBezTo>
                <a:cubicBezTo>
                  <a:pt x="413543" y="64300"/>
                  <a:pt x="318690" y="473875"/>
                  <a:pt x="223837" y="88345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77685" y="4428606"/>
            <a:ext cx="7636119"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Swap battery  -- constant time</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TextBox 54"/>
              <p:cNvSpPr txBox="1"/>
              <p:nvPr/>
            </p:nvSpPr>
            <p:spPr>
              <a:xfrm>
                <a:off x="3097737" y="282833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3097737" y="2828339"/>
                <a:ext cx="186781" cy="276999"/>
              </a:xfrm>
              <a:prstGeom prst="rect">
                <a:avLst/>
              </a:prstGeom>
              <a:blipFill>
                <a:blip r:embed="rId4"/>
                <a:stretch>
                  <a:fillRect l="-19355"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030084" y="1532591"/>
                <a:ext cx="1660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030084" y="1532591"/>
                <a:ext cx="166006" cy="276999"/>
              </a:xfrm>
              <a:prstGeom prst="rect">
                <a:avLst/>
              </a:prstGeom>
              <a:blipFill>
                <a:blip r:embed="rId5"/>
                <a:stretch>
                  <a:fillRect l="-22222" r="-14815"/>
                </a:stretch>
              </a:blipFill>
            </p:spPr>
            <p:txBody>
              <a:bodyPr/>
              <a:lstStyle/>
              <a:p>
                <a:r>
                  <a:rPr lang="en-US">
                    <a:noFill/>
                  </a:rPr>
                  <a:t> </a:t>
                </a:r>
              </a:p>
            </p:txBody>
          </p:sp>
        </mc:Fallback>
      </mc:AlternateContent>
      <p:sp>
        <p:nvSpPr>
          <p:cNvPr id="57" name="Oval 56"/>
          <p:cNvSpPr/>
          <p:nvPr/>
        </p:nvSpPr>
        <p:spPr>
          <a:xfrm>
            <a:off x="3059483" y="180320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3" idx="5"/>
            <a:endCxn id="53" idx="1"/>
          </p:cNvCxnSpPr>
          <p:nvPr/>
        </p:nvCxnSpPr>
        <p:spPr>
          <a:xfrm>
            <a:off x="3344152" y="1801328"/>
            <a:ext cx="325130" cy="53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71956" y="4994436"/>
            <a:ext cx="76361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Mobile charging -- charging time is decided by energy left and need to think about how UGV moves and its effect on the UAV task</a:t>
            </a:r>
            <a:endParaRPr lang="en-US"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3" name="TextBox 62"/>
              <p:cNvSpPr txBox="1"/>
              <p:nvPr/>
            </p:nvSpPr>
            <p:spPr>
              <a:xfrm>
                <a:off x="3424558" y="3268830"/>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3424558" y="3268830"/>
                <a:ext cx="186781" cy="276999"/>
              </a:xfrm>
              <a:prstGeom prst="rect">
                <a:avLst/>
              </a:prstGeom>
              <a:blipFill>
                <a:blip r:embed="rId6"/>
                <a:stretch>
                  <a:fillRect l="-30000" r="-30000" b="-6522"/>
                </a:stretch>
              </a:blipFill>
            </p:spPr>
            <p:txBody>
              <a:bodyPr/>
              <a:lstStyle/>
              <a:p>
                <a:r>
                  <a:rPr lang="en-US">
                    <a:noFill/>
                  </a:rPr>
                  <a:t> </a:t>
                </a:r>
              </a:p>
            </p:txBody>
          </p:sp>
        </mc:Fallback>
      </mc:AlternateContent>
    </p:spTree>
    <p:extLst>
      <p:ext uri="{BB962C8B-B14F-4D97-AF65-F5344CB8AC3E}">
        <p14:creationId xmlns:p14="http://schemas.microsoft.com/office/powerpoint/2010/main" val="32438238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67818" y="2648309"/>
            <a:ext cx="458062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smtClean="0"/>
              <a:t>Running time </a:t>
            </a:r>
            <a:endParaRPr lang="en-US" dirty="0"/>
          </a:p>
        </p:txBody>
      </p:sp>
    </p:spTree>
    <p:extLst>
      <p:ext uri="{BB962C8B-B14F-4D97-AF65-F5344CB8AC3E}">
        <p14:creationId xmlns:p14="http://schemas.microsoft.com/office/powerpoint/2010/main" val="733981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9332" y="2054817"/>
            <a:ext cx="8233818" cy="369332"/>
          </a:xfrm>
          <a:prstGeom prst="rect">
            <a:avLst/>
          </a:prstGeom>
          <a:noFill/>
        </p:spPr>
        <p:txBody>
          <a:bodyPr wrap="square" rtlCol="0">
            <a:spAutoFit/>
          </a:bodyPr>
          <a:lstStyle/>
          <a:p>
            <a:pPr marL="285750" indent="-285750">
              <a:buFont typeface="Arial" panose="020B0604020202020204" pitchFamily="34" charset="0"/>
              <a:buChar char="•"/>
            </a:pPr>
            <a:r>
              <a:rPr lang="en-US" dirty="0"/>
              <a:t>Each transition is represented by a trajectory and the corresponding controller </a:t>
            </a:r>
          </a:p>
        </p:txBody>
      </p:sp>
      <p:sp>
        <p:nvSpPr>
          <p:cNvPr id="9" name="TextBox 8"/>
          <p:cNvSpPr txBox="1"/>
          <p:nvPr/>
        </p:nvSpPr>
        <p:spPr>
          <a:xfrm>
            <a:off x="594649" y="3845058"/>
            <a:ext cx="67025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Energy consumption distribution </a:t>
            </a:r>
          </a:p>
        </p:txBody>
      </p:sp>
      <p:sp>
        <p:nvSpPr>
          <p:cNvPr id="11" name="TextBox 10"/>
          <p:cNvSpPr txBox="1"/>
          <p:nvPr/>
        </p:nvSpPr>
        <p:spPr>
          <a:xfrm>
            <a:off x="2111691" y="118992"/>
            <a:ext cx="5203439" cy="400110"/>
          </a:xfrm>
          <a:prstGeom prst="rect">
            <a:avLst/>
          </a:prstGeom>
          <a:noFill/>
        </p:spPr>
        <p:txBody>
          <a:bodyPr wrap="square" rtlCol="0">
            <a:spAutoFit/>
          </a:bodyPr>
          <a:lstStyle/>
          <a:p>
            <a:r>
              <a:rPr lang="en-US" sz="2000" dirty="0"/>
              <a:t>How to incorporate energy uncertainty?</a:t>
            </a:r>
          </a:p>
        </p:txBody>
      </p:sp>
      <p:cxnSp>
        <p:nvCxnSpPr>
          <p:cNvPr id="13" name="Straight Connector 12"/>
          <p:cNvCxnSpPr/>
          <p:nvPr/>
        </p:nvCxnSpPr>
        <p:spPr>
          <a:xfrm flipH="1">
            <a:off x="1904657" y="1337153"/>
            <a:ext cx="1761131" cy="6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807941" y="128713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651624" y="1266553"/>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1674298" y="1050617"/>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1674298" y="1050617"/>
                <a:ext cx="186781" cy="276999"/>
              </a:xfrm>
              <a:prstGeom prst="rect">
                <a:avLst/>
              </a:prstGeom>
              <a:blipFill>
                <a:blip r:embed="rId15"/>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707589" y="1030367"/>
                <a:ext cx="166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07589" y="1030367"/>
                <a:ext cx="166007" cy="276999"/>
              </a:xfrm>
              <a:prstGeom prst="rect">
                <a:avLst/>
              </a:prstGeom>
              <a:blipFill>
                <a:blip r:embed="rId16"/>
                <a:stretch>
                  <a:fillRect l="-22222" r="-14815"/>
                </a:stretch>
              </a:blipFill>
            </p:spPr>
            <p:txBody>
              <a:bodyPr/>
              <a:lstStyle/>
              <a:p>
                <a:r>
                  <a:rPr lang="en-US">
                    <a:noFill/>
                  </a:rPr>
                  <a:t> </a:t>
                </a:r>
              </a:p>
            </p:txBody>
          </p:sp>
        </mc:Fallback>
      </mc:AlternateContent>
      <p:pic>
        <p:nvPicPr>
          <p:cNvPr id="28" name="Picture 4" descr="Drones transparent PNG images - Stick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6942" y="893054"/>
            <a:ext cx="938447" cy="9384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18"/>
          <a:stretch>
            <a:fillRect/>
          </a:stretch>
        </p:blipFill>
        <p:spPr>
          <a:xfrm>
            <a:off x="1111435" y="2919752"/>
            <a:ext cx="3314700" cy="400050"/>
          </a:xfrm>
          <a:prstGeom prst="rect">
            <a:avLst/>
          </a:prstGeom>
        </p:spPr>
      </p:pic>
      <p:pic>
        <p:nvPicPr>
          <p:cNvPr id="43" name="Picture 42"/>
          <p:cNvPicPr>
            <a:picLocks noChangeAspect="1"/>
          </p:cNvPicPr>
          <p:nvPr/>
        </p:nvPicPr>
        <p:blipFill>
          <a:blip r:embed="rId19"/>
          <a:stretch>
            <a:fillRect/>
          </a:stretch>
        </p:blipFill>
        <p:spPr>
          <a:xfrm>
            <a:off x="1165817" y="2458850"/>
            <a:ext cx="2228850" cy="381000"/>
          </a:xfrm>
          <a:prstGeom prst="rect">
            <a:avLst/>
          </a:prstGeom>
        </p:spPr>
      </p:pic>
      <p:pic>
        <p:nvPicPr>
          <p:cNvPr id="44" name="Picture 43"/>
          <p:cNvPicPr>
            <a:picLocks noChangeAspect="1"/>
          </p:cNvPicPr>
          <p:nvPr/>
        </p:nvPicPr>
        <p:blipFill>
          <a:blip r:embed="rId20"/>
          <a:stretch>
            <a:fillRect/>
          </a:stretch>
        </p:blipFill>
        <p:spPr>
          <a:xfrm>
            <a:off x="1111435" y="3503214"/>
            <a:ext cx="2238375" cy="361950"/>
          </a:xfrm>
          <a:prstGeom prst="rect">
            <a:avLst/>
          </a:prstGeom>
        </p:spPr>
      </p:pic>
      <p:pic>
        <p:nvPicPr>
          <p:cNvPr id="46" name="Picture 45"/>
          <p:cNvPicPr>
            <a:picLocks noChangeAspect="1"/>
          </p:cNvPicPr>
          <p:nvPr/>
        </p:nvPicPr>
        <p:blipFill>
          <a:blip r:embed="rId21"/>
          <a:stretch>
            <a:fillRect/>
          </a:stretch>
        </p:blipFill>
        <p:spPr>
          <a:xfrm>
            <a:off x="5495902" y="5757231"/>
            <a:ext cx="2881929" cy="206934"/>
          </a:xfrm>
          <a:prstGeom prst="rect">
            <a:avLst/>
          </a:prstGeom>
        </p:spPr>
      </p:pic>
      <p:pic>
        <p:nvPicPr>
          <p:cNvPr id="47" name="Picture 46"/>
          <p:cNvPicPr>
            <a:picLocks noChangeAspect="1"/>
          </p:cNvPicPr>
          <p:nvPr/>
        </p:nvPicPr>
        <p:blipFill>
          <a:blip r:embed="rId22"/>
          <a:stretch>
            <a:fillRect/>
          </a:stretch>
        </p:blipFill>
        <p:spPr>
          <a:xfrm>
            <a:off x="2571727" y="4842527"/>
            <a:ext cx="2924175" cy="533400"/>
          </a:xfrm>
          <a:prstGeom prst="rect">
            <a:avLst/>
          </a:prstGeom>
        </p:spPr>
      </p:pic>
      <mc:AlternateContent xmlns:mc="http://schemas.openxmlformats.org/markup-compatibility/2006" xmlns:a14="http://schemas.microsoft.com/office/drawing/2010/main">
        <mc:Choice Requires="a14">
          <p:sp>
            <p:nvSpPr>
              <p:cNvPr id="48" name="TextBox 47"/>
              <p:cNvSpPr txBox="1"/>
              <p:nvPr/>
            </p:nvSpPr>
            <p:spPr>
              <a:xfrm>
                <a:off x="3495251" y="5636434"/>
                <a:ext cx="1363835" cy="372794"/>
              </a:xfrm>
              <a:prstGeom prst="rect">
                <a:avLst/>
              </a:prstGeom>
              <a:noFill/>
            </p:spPr>
            <p:txBody>
              <a:bodyPr wrap="none" lIns="0" tIns="0" rIns="0" bIns="0" rtlCol="0">
                <a:spAutoFit/>
              </a:bodyPr>
              <a:lstStyle/>
              <a:p>
                <a:r>
                  <a:rPr lang="en-US" dirty="0"/>
                  <a:t>e = </a:t>
                </a:r>
                <a14:m>
                  <m:oMath xmlns:m="http://schemas.openxmlformats.org/officeDocument/2006/math">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m:t>
                            </m:r>
                          </m:sub>
                        </m:s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𝑑𝑡</m:t>
                        </m:r>
                      </m:e>
                    </m:nary>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495251" y="5636434"/>
                <a:ext cx="1363835" cy="372794"/>
              </a:xfrm>
              <a:prstGeom prst="rect">
                <a:avLst/>
              </a:prstGeom>
              <a:blipFill>
                <a:blip r:embed="rId23"/>
                <a:stretch>
                  <a:fillRect l="-12054" t="-145902" r="-5357" b="-226230"/>
                </a:stretch>
              </a:blipFill>
            </p:spPr>
            <p:txBody>
              <a:bodyPr/>
              <a:lstStyle/>
              <a:p>
                <a:r>
                  <a:rPr lang="en-US">
                    <a:noFill/>
                  </a:rPr>
                  <a:t> </a:t>
                </a:r>
              </a:p>
            </p:txBody>
          </p:sp>
        </mc:Fallback>
      </mc:AlternateContent>
      <p:sp>
        <p:nvSpPr>
          <p:cNvPr id="49" name="TextBox 48"/>
          <p:cNvSpPr txBox="1"/>
          <p:nvPr/>
        </p:nvSpPr>
        <p:spPr>
          <a:xfrm>
            <a:off x="688384" y="4584886"/>
            <a:ext cx="6334565" cy="369332"/>
          </a:xfrm>
          <a:prstGeom prst="rect">
            <a:avLst/>
          </a:prstGeom>
          <a:noFill/>
        </p:spPr>
        <p:txBody>
          <a:bodyPr wrap="square" rtlCol="0">
            <a:spAutoFit/>
          </a:bodyPr>
          <a:lstStyle/>
          <a:p>
            <a:r>
              <a:rPr lang="en-US" dirty="0"/>
              <a:t>Forward simulation and record a set of trajectories  </a:t>
            </a:r>
          </a:p>
        </p:txBody>
      </p:sp>
      <p:sp>
        <p:nvSpPr>
          <p:cNvPr id="50" name="TextBox 49"/>
          <p:cNvSpPr txBox="1"/>
          <p:nvPr/>
        </p:nvSpPr>
        <p:spPr>
          <a:xfrm>
            <a:off x="688384" y="5639896"/>
            <a:ext cx="6334565" cy="369332"/>
          </a:xfrm>
          <a:prstGeom prst="rect">
            <a:avLst/>
          </a:prstGeom>
          <a:noFill/>
        </p:spPr>
        <p:txBody>
          <a:bodyPr wrap="square" rtlCol="0">
            <a:spAutoFit/>
          </a:bodyPr>
          <a:lstStyle/>
          <a:p>
            <a:r>
              <a:rPr lang="en-US" dirty="0"/>
              <a:t>Compute energy</a:t>
            </a:r>
          </a:p>
        </p:txBody>
      </p:sp>
      <p:sp>
        <p:nvSpPr>
          <p:cNvPr id="51" name="TextBox 50"/>
          <p:cNvSpPr txBox="1"/>
          <p:nvPr/>
        </p:nvSpPr>
        <p:spPr>
          <a:xfrm>
            <a:off x="6259023" y="4075799"/>
            <a:ext cx="2707445" cy="923330"/>
          </a:xfrm>
          <a:prstGeom prst="rect">
            <a:avLst/>
          </a:prstGeom>
          <a:noFill/>
        </p:spPr>
        <p:txBody>
          <a:bodyPr wrap="square" rtlCol="0">
            <a:spAutoFit/>
          </a:bodyPr>
          <a:lstStyle/>
          <a:p>
            <a:r>
              <a:rPr lang="en-US" dirty="0"/>
              <a:t>We can get energy distribution for each discrete time step</a:t>
            </a:r>
          </a:p>
        </p:txBody>
      </p:sp>
      <mc:AlternateContent xmlns:mc="http://schemas.openxmlformats.org/markup-compatibility/2006" xmlns:a14="http://schemas.microsoft.com/office/drawing/2010/main">
        <mc:Choice Requires="a14">
          <p:sp>
            <p:nvSpPr>
              <p:cNvPr id="54" name="Rectangle 53"/>
              <p:cNvSpPr/>
              <p:nvPr/>
            </p:nvSpPr>
            <p:spPr>
              <a:xfrm>
                <a:off x="5161446" y="2874249"/>
                <a:ext cx="1005275" cy="39158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Ζ</m:t>
                        </m:r>
                      </m:e>
                      <m:sub>
                        <m:r>
                          <a:rPr lang="en-US" b="0" i="1" smtClean="0">
                            <a:latin typeface="Cambria Math" panose="02040503050406030204" pitchFamily="18" charset="0"/>
                            <a:ea typeface="Cambria Math" panose="02040503050406030204" pitchFamily="18" charset="0"/>
                          </a:rPr>
                          <m:t>+</m:t>
                        </m:r>
                      </m:sub>
                    </m:sSub>
                  </m:oMath>
                </a14:m>
                <a:r>
                  <a:rPr lang="en-US" dirty="0"/>
                  <a:t> </a:t>
                </a:r>
              </a:p>
            </p:txBody>
          </p:sp>
        </mc:Choice>
        <mc:Fallback xmlns="">
          <p:sp>
            <p:nvSpPr>
              <p:cNvPr id="54" name="Rectangle 53"/>
              <p:cNvSpPr>
                <a:spLocks noRot="1" noChangeAspect="1" noMove="1" noResize="1" noEditPoints="1" noAdjustHandles="1" noChangeArrowheads="1" noChangeShapeType="1" noTextEdit="1"/>
              </p:cNvSpPr>
              <p:nvPr/>
            </p:nvSpPr>
            <p:spPr>
              <a:xfrm>
                <a:off x="5161446" y="2874249"/>
                <a:ext cx="1005275" cy="391582"/>
              </a:xfrm>
              <a:prstGeom prst="rect">
                <a:avLst/>
              </a:prstGeom>
              <a:blipFill>
                <a:blip r:embed="rId24"/>
                <a:stretch>
                  <a:fillRect b="-9231"/>
                </a:stretch>
              </a:blipFill>
            </p:spPr>
            <p:txBody>
              <a:bodyPr/>
              <a:lstStyle/>
              <a:p>
                <a:r>
                  <a:rPr lang="en-US">
                    <a:noFill/>
                  </a:rPr>
                  <a:t> </a:t>
                </a:r>
              </a:p>
            </p:txBody>
          </p:sp>
        </mc:Fallback>
      </mc:AlternateContent>
      <p:sp>
        <p:nvSpPr>
          <p:cNvPr id="55" name="TextBox 54"/>
          <p:cNvSpPr txBox="1"/>
          <p:nvPr/>
        </p:nvSpPr>
        <p:spPr>
          <a:xfrm>
            <a:off x="6259023" y="2896499"/>
            <a:ext cx="2707445" cy="369332"/>
          </a:xfrm>
          <a:prstGeom prst="rect">
            <a:avLst/>
          </a:prstGeom>
          <a:noFill/>
        </p:spPr>
        <p:txBody>
          <a:bodyPr wrap="square" rtlCol="0">
            <a:spAutoFit/>
          </a:bodyPr>
          <a:lstStyle/>
          <a:p>
            <a:r>
              <a:rPr lang="en-US" dirty="0"/>
              <a:t>Unit second</a:t>
            </a:r>
          </a:p>
        </p:txBody>
      </p:sp>
    </p:spTree>
    <p:extLst>
      <p:ext uri="{BB962C8B-B14F-4D97-AF65-F5344CB8AC3E}">
        <p14:creationId xmlns:p14="http://schemas.microsoft.com/office/powerpoint/2010/main" val="2875630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3354"/>
            <a:ext cx="7886700" cy="478935"/>
          </a:xfrm>
        </p:spPr>
        <p:txBody>
          <a:bodyPr>
            <a:normAutofit fontScale="90000"/>
          </a:bodyPr>
          <a:lstStyle/>
          <a:p>
            <a:r>
              <a:rPr lang="en-US" dirty="0"/>
              <a:t>CCMDP based formulation</a:t>
            </a:r>
          </a:p>
        </p:txBody>
      </p:sp>
      <p:cxnSp>
        <p:nvCxnSpPr>
          <p:cNvPr id="4" name="Straight Connector 3"/>
          <p:cNvCxnSpPr/>
          <p:nvPr/>
        </p:nvCxnSpPr>
        <p:spPr>
          <a:xfrm>
            <a:off x="944592" y="3752490"/>
            <a:ext cx="725481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5740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8132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0525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29177"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2364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57534"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347832"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73619"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189881" y="3704132"/>
            <a:ext cx="96716" cy="9671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28" y="33991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7753" y="31514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84828" y="28763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84828" y="26450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84828" y="23699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84828" y="20948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4828" y="18770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448639" y="5273198"/>
            <a:ext cx="277253" cy="27725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4828" y="16007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84828" y="126743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84828" y="984591"/>
            <a:ext cx="59764" cy="5976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9160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9453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9160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9160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9160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79160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9160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79160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79160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9160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10783" y="339721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13708" y="314956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710783" y="287442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710783" y="264318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710783" y="23680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10783" y="20929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10783" y="187515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710783" y="159882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710783" y="126553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710783" y="98268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620414" y="339721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623339" y="3149561"/>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620414" y="2874429"/>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620414" y="26431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620414" y="23680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620414" y="20929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620414" y="187515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620414" y="159882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620414" y="1265532"/>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620414" y="982684"/>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553858" y="34019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556783" y="3154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553858" y="28791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553858" y="26479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553858" y="23728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553858" y="20976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553858" y="18799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53858" y="16035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553858" y="12702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553858" y="9874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461908" y="34083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464833" y="3160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461908" y="288554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461908" y="265430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61908" y="23791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461908" y="21040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461908" y="188626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61908" y="160993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461908" y="127664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461908" y="99379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350908" y="341467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353833" y="3167025"/>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350908" y="2891893"/>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350908" y="2660650"/>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350908" y="23855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350908" y="21103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350908" y="189261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350908" y="161628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350908" y="1282996"/>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350908" y="1000148"/>
            <a:ext cx="59764" cy="597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a:stCxn id="25" idx="6"/>
            <a:endCxn id="33" idx="1"/>
          </p:cNvCxnSpPr>
          <p:nvPr/>
        </p:nvCxnSpPr>
        <p:spPr>
          <a:xfrm>
            <a:off x="944592" y="1014473"/>
            <a:ext cx="855768" cy="597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30" idx="2"/>
          </p:cNvCxnSpPr>
          <p:nvPr/>
        </p:nvCxnSpPr>
        <p:spPr>
          <a:xfrm>
            <a:off x="896092" y="1015082"/>
            <a:ext cx="895516" cy="1387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987632">
            <a:off x="805686" y="1812736"/>
            <a:ext cx="3387602" cy="246221"/>
          </a:xfrm>
          <a:prstGeom prst="rect">
            <a:avLst/>
          </a:prstGeom>
          <a:noFill/>
        </p:spPr>
        <p:txBody>
          <a:bodyPr wrap="square" rtlCol="0">
            <a:spAutoFit/>
          </a:bodyPr>
          <a:lstStyle/>
          <a:p>
            <a:r>
              <a:rPr lang="en-US" sz="1000" dirty="0"/>
              <a:t>rendezvous</a:t>
            </a:r>
          </a:p>
        </p:txBody>
      </p:sp>
      <p:sp>
        <p:nvSpPr>
          <p:cNvPr id="91" name="TextBox 90"/>
          <p:cNvSpPr txBox="1"/>
          <p:nvPr/>
        </p:nvSpPr>
        <p:spPr>
          <a:xfrm rot="3115092">
            <a:off x="510033" y="2834444"/>
            <a:ext cx="3387602" cy="246221"/>
          </a:xfrm>
          <a:prstGeom prst="rect">
            <a:avLst/>
          </a:prstGeom>
          <a:noFill/>
        </p:spPr>
        <p:txBody>
          <a:bodyPr wrap="square" rtlCol="0">
            <a:spAutoFit/>
          </a:bodyPr>
          <a:lstStyle/>
          <a:p>
            <a:r>
              <a:rPr lang="en-US" sz="1000" dirty="0"/>
              <a:t>next</a:t>
            </a:r>
          </a:p>
        </p:txBody>
      </p:sp>
      <p:cxnSp>
        <p:nvCxnSpPr>
          <p:cNvPr id="92" name="Straight Arrow Connector 91"/>
          <p:cNvCxnSpPr>
            <a:endCxn id="37" idx="2"/>
          </p:cNvCxnSpPr>
          <p:nvPr/>
        </p:nvCxnSpPr>
        <p:spPr>
          <a:xfrm>
            <a:off x="1810203" y="2400676"/>
            <a:ext cx="903505" cy="7787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22" idx="0"/>
          </p:cNvCxnSpPr>
          <p:nvPr/>
        </p:nvCxnSpPr>
        <p:spPr>
          <a:xfrm>
            <a:off x="2763990" y="3191207"/>
            <a:ext cx="823276" cy="20819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51" idx="4"/>
          </p:cNvCxnSpPr>
          <p:nvPr/>
        </p:nvCxnSpPr>
        <p:spPr>
          <a:xfrm flipV="1">
            <a:off x="2752454" y="2152686"/>
            <a:ext cx="897842" cy="1004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p:cNvCxnSpPr>
            <a:stCxn id="22" idx="4"/>
            <a:endCxn id="22" idx="6"/>
          </p:cNvCxnSpPr>
          <p:nvPr/>
        </p:nvCxnSpPr>
        <p:spPr>
          <a:xfrm rot="5400000" flipH="1" flipV="1">
            <a:off x="3587266" y="5411825"/>
            <a:ext cx="138626" cy="138626"/>
          </a:xfrm>
          <a:prstGeom prst="curvedConnector4">
            <a:avLst>
              <a:gd name="adj1" fmla="val -164904"/>
              <a:gd name="adj2" fmla="val 2649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40" idx="5"/>
          </p:cNvCxnSpPr>
          <p:nvPr/>
        </p:nvCxnSpPr>
        <p:spPr>
          <a:xfrm>
            <a:off x="1807752" y="1639818"/>
            <a:ext cx="954043" cy="7792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42" idx="2"/>
          </p:cNvCxnSpPr>
          <p:nvPr/>
        </p:nvCxnSpPr>
        <p:spPr>
          <a:xfrm>
            <a:off x="1826692" y="1631682"/>
            <a:ext cx="884091" cy="27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22" idx="7"/>
          </p:cNvCxnSpPr>
          <p:nvPr/>
        </p:nvCxnSpPr>
        <p:spPr>
          <a:xfrm>
            <a:off x="2711291" y="2392559"/>
            <a:ext cx="973998" cy="2921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331377" y="3918367"/>
            <a:ext cx="1685183" cy="369332"/>
          </a:xfrm>
          <a:prstGeom prst="rect">
            <a:avLst/>
          </a:prstGeom>
          <a:noFill/>
        </p:spPr>
        <p:txBody>
          <a:bodyPr wrap="square" rtlCol="0">
            <a:spAutoFit/>
          </a:bodyPr>
          <a:lstStyle/>
          <a:p>
            <a:r>
              <a:rPr lang="en-US" dirty="0"/>
              <a:t>CCMDP:</a:t>
            </a:r>
          </a:p>
        </p:txBody>
      </p:sp>
      <p:sp>
        <p:nvSpPr>
          <p:cNvPr id="113" name="TextBox 112"/>
          <p:cNvSpPr txBox="1"/>
          <p:nvPr/>
        </p:nvSpPr>
        <p:spPr>
          <a:xfrm>
            <a:off x="4053347" y="4183063"/>
            <a:ext cx="4042903"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State: UAV, UGV,  energy</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Action: rendezvous or next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Cost: time consumed for transition</a:t>
            </a:r>
          </a:p>
        </p:txBody>
      </p:sp>
      <mc:AlternateContent xmlns:mc="http://schemas.openxmlformats.org/markup-compatibility/2006" xmlns:a14="http://schemas.microsoft.com/office/drawing/2010/main">
        <mc:Choice Requires="a14">
          <p:sp>
            <p:nvSpPr>
              <p:cNvPr id="114" name="TextBox 113"/>
              <p:cNvSpPr txBox="1"/>
              <p:nvPr/>
            </p:nvSpPr>
            <p:spPr>
              <a:xfrm>
                <a:off x="4838700" y="5294001"/>
                <a:ext cx="327192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𝑎𝑟𝑔𝑚𝑖𝑛</m:t>
                      </m:r>
                      <m:r>
                        <a:rPr lang="en-US" b="0" i="1" smtClean="0">
                          <a:latin typeface="Cambria Math" panose="02040503050406030204" pitchFamily="18" charset="0"/>
                          <a:ea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𝐶</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e>
                          </m:d>
                        </m:e>
                      </m:d>
                    </m:oMath>
                  </m:oMathPara>
                </a14:m>
                <a:endParaRPr lang="en-US" b="0" i="1" dirty="0">
                  <a:latin typeface="Cambria Math" panose="02040503050406030204" pitchFamily="18" charset="0"/>
                  <a:ea typeface="Cambria Math" panose="02040503050406030204" pitchFamily="18" charset="0"/>
                </a:endParaRPr>
              </a:p>
              <a:p>
                <a:r>
                  <a:rPr lang="en-US" b="0" dirty="0" err="1">
                    <a:ea typeface="Cambria Math" panose="02040503050406030204" pitchFamily="18" charset="0"/>
                  </a:rPr>
                  <a:t>s.t.</a:t>
                </a:r>
                <a:r>
                  <a:rPr lang="en-US" b="0" dirty="0">
                    <a:ea typeface="Cambria Math" panose="02040503050406030204" pitchFamily="18" charset="0"/>
                  </a:rPr>
                  <a:t>     P(entering failure state) &lt;= </a:t>
                </a:r>
                <a:r>
                  <a:rPr lang="el-GR" b="0" dirty="0">
                    <a:ea typeface="Cambria Math" panose="02040503050406030204" pitchFamily="18" charset="0"/>
                  </a:rPr>
                  <a:t>α</a:t>
                </a:r>
                <a14:m>
                  <m:oMath xmlns:m="http://schemas.openxmlformats.org/officeDocument/2006/math">
                    <m:r>
                      <a:rPr lang="en-US" b="0" i="1" smtClean="0">
                        <a:latin typeface="Cambria Math" panose="02040503050406030204" pitchFamily="18" charset="0"/>
                        <a:ea typeface="Cambria Math" panose="02040503050406030204" pitchFamily="18" charset="0"/>
                      </a:rPr>
                      <m:t> </m:t>
                    </m:r>
                  </m:oMath>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838700" y="5294001"/>
                <a:ext cx="3271921" cy="553998"/>
              </a:xfrm>
              <a:prstGeom prst="rect">
                <a:avLst/>
              </a:prstGeom>
              <a:blipFill>
                <a:blip r:embed="rId2"/>
                <a:stretch>
                  <a:fillRect l="-4478" r="-2052" b="-25275"/>
                </a:stretch>
              </a:blipFill>
            </p:spPr>
            <p:txBody>
              <a:bodyPr/>
              <a:lstStyle/>
              <a:p>
                <a:r>
                  <a:rPr lang="en-US">
                    <a:noFill/>
                  </a:rPr>
                  <a:t> </a:t>
                </a:r>
              </a:p>
            </p:txBody>
          </p:sp>
        </mc:Fallback>
      </mc:AlternateContent>
      <p:sp>
        <p:nvSpPr>
          <p:cNvPr id="115" name="TextBox 114"/>
          <p:cNvSpPr txBox="1"/>
          <p:nvPr/>
        </p:nvSpPr>
        <p:spPr>
          <a:xfrm>
            <a:off x="2117310" y="5269839"/>
            <a:ext cx="1685183" cy="369332"/>
          </a:xfrm>
          <a:prstGeom prst="rect">
            <a:avLst/>
          </a:prstGeom>
          <a:noFill/>
        </p:spPr>
        <p:txBody>
          <a:bodyPr wrap="square" rtlCol="0">
            <a:spAutoFit/>
          </a:bodyPr>
          <a:lstStyle/>
          <a:p>
            <a:r>
              <a:rPr lang="en-US" dirty="0"/>
              <a:t>Failure state</a:t>
            </a:r>
          </a:p>
        </p:txBody>
      </p:sp>
    </p:spTree>
    <p:extLst>
      <p:ext uri="{BB962C8B-B14F-4D97-AF65-F5344CB8AC3E}">
        <p14:creationId xmlns:p14="http://schemas.microsoft.com/office/powerpoint/2010/main" val="42209082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2000"/>
  <p:tag name="ORIGINALHEIGHT" val="149.9813"/>
  <p:tag name="ORIGINALWIDTH" val="263.2171"/>
  <p:tag name="LATEXADDIN" val="\documentclass{article}&#10;\usepackage{amsmath}&#10;\pagestyle{empty}&#10;\begin{document}&#10;&#10;$$D \delta$$&#10;&#10;&#10;\end{document}"/>
  <p:tag name="IGUANATEXSIZE" val="20"/>
  <p:tag name="IGUANATEXCURSOR" val="91"/>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085.864"/>
  <p:tag name="LATEXADDIN" val="\documentclass{article}&#10;\usepackage{amsmath}&#10;\pagestyle{empty}&#10;\begin{document}&#10;&#10;$$&#10;S_g \times S_a \times \mathcal{B}&#10;$$&#10;&#10;&#10;\end{document}"/>
  <p:tag name="IGUANATEXSIZE" val="20"/>
  <p:tag name="IGUANATEXCURSOR" val="117"/>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2000"/>
  <p:tag name="ORIGINALHEIGHT" val="206.2243"/>
  <p:tag name="ORIGINALWIDTH" val="1785.527"/>
  <p:tag name="LATEXADDIN" val="\documentclass{article}&#10;\usepackage{amsmath}&#10;\pagestyle{empty}&#10;\begin{document}&#10;&#10;$$&#10;  S_a \times S_g \times \mathcal{B} \times S_{task}&#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74.2032"/>
  <p:tag name="LATEXADDIN" val="\documentclass{article}&#10;\usepackage{amsmath}&#10;\pagestyle{empty}&#10;\begin{document}&#10;&#10;$$&#10;\delta = 0.5&#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39.2201"/>
  <p:tag name="LATEXADDIN" val="\documentclass{article}&#10;\usepackage{amsmath}&#10;\pagestyle{empty}&#10;\begin{document}&#10;&#10;&#10;$$&#10;v_{be}&#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2000"/>
  <p:tag name="ORIGINALHEIGHT" val="123.7346"/>
  <p:tag name="ORIGINALWIDTH" val="242.2197"/>
  <p:tag name="LATEXADDIN" val="\documentclass{article}&#10;\usepackage{amsmath}&#10;\pagestyle{empty}&#10;\begin{document}&#10;&#10;&#10;$$&#10;v_{br}&#10;$$&#10;&#10;\end{document}"/>
  <p:tag name="IGUANATEXSIZE" val="18"/>
  <p:tag name="IGUANATEXCURSOR" val="90"/>
  <p:tag name="TRANSPARENCY" val="True"/>
  <p:tag name="LATEXENGINEID" val="0"/>
  <p:tag name="TEMPFOLDER" val="C:\Guangyao\Course Materials\Robotics\research\Presentation\LatexFormula\"/>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29840</TotalTime>
  <Words>2266</Words>
  <Application>Microsoft Office PowerPoint</Application>
  <PresentationFormat>On-screen Show (4:3)</PresentationFormat>
  <Paragraphs>626</Paragraphs>
  <Slides>70</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等线</vt:lpstr>
      <vt:lpstr>等线 Light</vt:lpstr>
      <vt:lpstr>TimesNewRoman,Italic</vt:lpstr>
      <vt:lpstr>Arial</vt:lpstr>
      <vt:lpstr>Calibri</vt:lpstr>
      <vt:lpstr>Calibri Light</vt:lpstr>
      <vt:lpstr>Cambria Math</vt:lpstr>
      <vt:lpstr>Courier New</vt:lpstr>
      <vt:lpstr>Times New Roman</vt:lpstr>
      <vt:lpstr>Wingdings</vt:lpstr>
      <vt:lpstr>Office Theme</vt:lpstr>
      <vt:lpstr>Risk-Aware UAV-UGV periodic Rendezvous</vt:lpstr>
      <vt:lpstr>Problem 1</vt:lpstr>
      <vt:lpstr>Problem</vt:lpstr>
      <vt:lpstr>Problem 2</vt:lpstr>
      <vt:lpstr>Problem setup</vt:lpstr>
      <vt:lpstr>Problem setup</vt:lpstr>
      <vt:lpstr>Problem setup</vt:lpstr>
      <vt:lpstr>PowerPoint Presentation</vt:lpstr>
      <vt:lpstr>CCMDP based formulation</vt:lpstr>
      <vt:lpstr>Problem 2</vt:lpstr>
      <vt:lpstr>CCMDP based formulation</vt:lpstr>
      <vt:lpstr>CCMDP based formulation</vt:lpstr>
      <vt:lpstr>Problem 2</vt:lpstr>
      <vt:lpstr>CCMDP based formulation</vt:lpstr>
      <vt:lpstr>MCTS based algorithm</vt:lpstr>
      <vt:lpstr>Test case</vt:lpstr>
      <vt:lpstr>Results and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Risk-Aware UAV-UGV Rendezvous Via CMDP</dc:title>
  <dc:creator>Guangyao Shi</dc:creator>
  <cp:lastModifiedBy>Guangyao Shi</cp:lastModifiedBy>
  <cp:revision>146</cp:revision>
  <dcterms:created xsi:type="dcterms:W3CDTF">2021-10-04T19:21:08Z</dcterms:created>
  <dcterms:modified xsi:type="dcterms:W3CDTF">2022-02-24T14:36:10Z</dcterms:modified>
</cp:coreProperties>
</file>